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0" r:id="rId9"/>
  </p:sldIdLst>
  <p:sldSz cx="7562850" cy="10688638"/>
  <p:notesSz cx="10688638" cy="75628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5" d="100"/>
          <a:sy n="75" d="100"/>
        </p:scale>
        <p:origin x="-2100" y="372"/>
      </p:cViewPr>
      <p:guideLst>
        <p:guide orient="horz" pos="3366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6054725" y="0"/>
            <a:ext cx="463073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F90C9-FB7C-4567-AC63-C67D1D23C68C}" type="datetimeFigureOut">
              <a:rPr lang="ko-KR" altLang="en-US" smtClean="0"/>
              <a:t>2026-05-24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40225" y="566738"/>
            <a:ext cx="2008188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68388" y="3592513"/>
            <a:ext cx="8551862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054725" y="7183438"/>
            <a:ext cx="463073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1A555-E476-4838-9C4B-4A3728C0B0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68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457200"/>
            <a:ext cx="1280160" cy="411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818888" y="54864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kern="0" spc="300" dirty="0" smtClean="0">
                <a:solidFill>
                  <a:srgbClr val="FF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Rev.4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457200" y="1045845"/>
            <a:ext cx="6647688" cy="3973830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  <p:txBody>
          <a:bodyPr/>
          <a:p/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2960" y="1306830"/>
            <a:ext cx="5916168" cy="3474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57200" y="5852160"/>
            <a:ext cx="66476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PRODUCT CATALOG · 2026</a:t>
            </a:r>
            <a:endParaRPr lang="en-US" sz="1100" dirty="0"/>
          </a:p>
        </p:txBody>
      </p:sp>
      <p:sp>
        <p:nvSpPr>
          <p:cNvPr id="7" name="Text 3"/>
          <p:cNvSpPr/>
          <p:nvPr/>
        </p:nvSpPr>
        <p:spPr>
          <a:xfrm>
            <a:off x="457200" y="6217920"/>
            <a:ext cx="6647688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360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AI-Powered
</a:t>
            </a:r>
            <a:r>
              <a:rPr lang="en-US" sz="3600" b="1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Large-Scale 3D Visualization</a:t>
            </a:r>
            <a:endParaRPr lang="en-US" sz="3600" dirty="0"/>
          </a:p>
        </p:txBody>
      </p:sp>
      <p:sp>
        <p:nvSpPr>
          <p:cNvPr id="8" name="Text 4"/>
          <p:cNvSpPr/>
          <p:nvPr/>
        </p:nvSpPr>
        <p:spPr>
          <a:xfrm>
            <a:off x="457200" y="7772400"/>
            <a:ext cx="6647688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45000"/>
              </a:lnSpc>
              <a:buNone/>
            </a:pPr>
            <a:r>
              <a:rPr lang="en-US" sz="1300" dirty="0">
                <a:solidFill>
                  <a:srgbClr val="3A3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Real-time visualization of massive 3D datasets,
AI-driven decision support for </a:t>
            </a:r>
            <a:r>
              <a:rPr lang="en-US" sz="130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industrial operations.</a:t>
            </a:r>
            <a:endParaRPr lang="en-US" sz="1300" dirty="0"/>
          </a:p>
        </p:txBody>
      </p:sp>
      <p:sp>
        <p:nvSpPr>
          <p:cNvPr id="9" name="Shape 5"/>
          <p:cNvSpPr/>
          <p:nvPr/>
        </p:nvSpPr>
        <p:spPr>
          <a:xfrm>
            <a:off x="457200" y="8686800"/>
            <a:ext cx="2078736" cy="0"/>
          </a:xfrm>
          <a:prstGeom prst="line">
            <a:avLst/>
          </a:prstGeom>
          <a:noFill/>
          <a:ln w="25400">
            <a:solidFill>
              <a:srgbClr val="1E3A8A"/>
            </a:solidFill>
            <a:prstDash val="solid"/>
          </a:ln>
        </p:spPr>
        <p:txBody>
          <a:bodyPr/>
          <a:p/>
        </p:txBody>
      </p:sp>
      <p:sp>
        <p:nvSpPr>
          <p:cNvPr id="10" name="Text 6"/>
          <p:cNvSpPr/>
          <p:nvPr/>
        </p:nvSpPr>
        <p:spPr>
          <a:xfrm>
            <a:off x="457200" y="8778240"/>
            <a:ext cx="207873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 7"/>
          <p:cNvSpPr/>
          <p:nvPr/>
        </p:nvSpPr>
        <p:spPr>
          <a:xfrm>
            <a:off x="457199" y="9281160"/>
            <a:ext cx="271188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latin typeface="Inter" pitchFamily="34" charset="0"/>
                <a:ea typeface="Inter" pitchFamily="34" charset="-122"/>
                <a:cs typeface="Inter" pitchFamily="34" charset="-120"/>
              </a:rPr>
              <a:t>Visualization </a:t>
            </a:r>
            <a:r>
              <a:rPr lang="en-US" altLang="ko-KR" b="1" dirty="0">
                <a:latin typeface="Inter" pitchFamily="34" charset="0"/>
                <a:ea typeface="Inter" pitchFamily="34" charset="-122"/>
                <a:cs typeface="Inter" pitchFamily="34" charset="-120"/>
              </a:rPr>
              <a:t>Solutions</a:t>
            </a:r>
            <a:endParaRPr lang="en-US" altLang="ko-KR" dirty="0"/>
          </a:p>
        </p:txBody>
      </p:sp>
      <p:sp>
        <p:nvSpPr>
          <p:cNvPr id="12" name="Shape 8"/>
          <p:cNvSpPr/>
          <p:nvPr/>
        </p:nvSpPr>
        <p:spPr>
          <a:xfrm>
            <a:off x="4063192" y="8686800"/>
            <a:ext cx="2078736" cy="0"/>
          </a:xfrm>
          <a:prstGeom prst="line">
            <a:avLst/>
          </a:prstGeom>
          <a:noFill/>
          <a:ln w="25400">
            <a:solidFill>
              <a:srgbClr val="1E3A8A"/>
            </a:solidFill>
            <a:prstDash val="solid"/>
          </a:ln>
        </p:spPr>
        <p:txBody>
          <a:bodyPr/>
          <a:p/>
        </p:txBody>
      </p:sp>
      <p:sp>
        <p:nvSpPr>
          <p:cNvPr id="13" name="Text 9"/>
          <p:cNvSpPr/>
          <p:nvPr/>
        </p:nvSpPr>
        <p:spPr>
          <a:xfrm>
            <a:off x="4063192" y="8778240"/>
            <a:ext cx="207873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 10"/>
          <p:cNvSpPr/>
          <p:nvPr/>
        </p:nvSpPr>
        <p:spPr>
          <a:xfrm>
            <a:off x="4063192" y="9281160"/>
            <a:ext cx="207873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b="1" dirty="0" smtClean="0"/>
              <a:t>Marine</a:t>
            </a:r>
            <a:r>
              <a:rPr lang="ko-KR" altLang="en-US" b="1" dirty="0" smtClean="0"/>
              <a:t> </a:t>
            </a:r>
            <a:r>
              <a:rPr lang="en-US" altLang="ko-KR" b="1" dirty="0" smtClean="0">
                <a:latin typeface="Inter" pitchFamily="34" charset="0"/>
                <a:ea typeface="Inter" pitchFamily="34" charset="-122"/>
                <a:cs typeface="Inter" pitchFamily="34" charset="-120"/>
              </a:rPr>
              <a:t>Solutions</a:t>
            </a:r>
            <a:endParaRPr lang="en-US" altLang="ko-KR" dirty="0"/>
          </a:p>
        </p:txBody>
      </p:sp>
      <p:sp>
        <p:nvSpPr>
          <p:cNvPr id="17" name="Text 15"/>
          <p:cNvSpPr/>
          <p:nvPr/>
        </p:nvSpPr>
        <p:spPr>
          <a:xfrm>
            <a:off x="2866644" y="5074920"/>
            <a:ext cx="1828800" cy="335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u="sng" dirty="0" smtClean="0">
                <a:solidFill>
                  <a:srgbClr val="0070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vega3d.xyz</a:t>
            </a:r>
            <a:endParaRPr lang="en-US" sz="2000" b="1" u="sng" dirty="0">
              <a:solidFill>
                <a:srgbClr val="0070C0"/>
              </a:solidFill>
            </a:endParaRPr>
          </a:p>
        </p:txBody>
      </p:sp>
      <p:sp>
        <p:nvSpPr>
          <p:cNvPr id="20" name="Text 15"/>
          <p:cNvSpPr/>
          <p:nvPr/>
        </p:nvSpPr>
        <p:spPr>
          <a:xfrm>
            <a:off x="335788" y="10211562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 smtClean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vega3d.xyz</a:t>
            </a:r>
            <a:endParaRPr lang="en-US" sz="1200" dirty="0"/>
          </a:p>
        </p:txBody>
      </p:sp>
      <p:sp>
        <p:nvSpPr>
          <p:cNvPr id="22" name="Text 25"/>
          <p:cNvSpPr/>
          <p:nvPr/>
        </p:nvSpPr>
        <p:spPr>
          <a:xfrm>
            <a:off x="5428488" y="10344912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900" dirty="0" smtClean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 </a:t>
            </a:r>
            <a:r>
              <a:rPr lang="en-US" sz="9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/ </a:t>
            </a:r>
            <a:r>
              <a:rPr lang="en-US" altLang="ko-KR" sz="9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08</a:t>
            </a:r>
            <a:endParaRPr lang="en-US" altLang="ko-KR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457200"/>
            <a:ext cx="1005840" cy="32918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781044" y="512064"/>
            <a:ext cx="332384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altLang="ko-KR" sz="1000" b="1" kern="0" spc="300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 · Visualization Solutions</a:t>
            </a:r>
            <a:endParaRPr lang="en-US" altLang="ko-KR" sz="1000" dirty="0"/>
          </a:p>
        </p:txBody>
      </p:sp>
      <p:sp>
        <p:nvSpPr>
          <p:cNvPr id="4" name="Shape 1"/>
          <p:cNvSpPr/>
          <p:nvPr/>
        </p:nvSpPr>
        <p:spPr>
          <a:xfrm>
            <a:off x="457200" y="960120"/>
            <a:ext cx="6647688" cy="0"/>
          </a:xfrm>
          <a:prstGeom prst="line">
            <a:avLst/>
          </a:prstGeom>
          <a:noFill/>
          <a:ln w="9525">
            <a:solidFill>
              <a:srgbClr val="D9DDE3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1188720"/>
            <a:ext cx="118872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5600" dirty="0">
              <a:solidFill>
                <a:srgbClr val="FF0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417320" y="1554480"/>
            <a:ext cx="568756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1111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Visualization </a:t>
            </a:r>
            <a:r>
              <a:rPr lang="en-US" sz="2200" b="1" dirty="0" smtClean="0">
                <a:solidFill>
                  <a:srgbClr val="11111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Solutions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417320" y="1965960"/>
            <a:ext cx="568756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A3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Real-time rendering engine for massive 3D datasets, built on </a:t>
            </a:r>
            <a:r>
              <a:rPr lang="en-US" sz="1100" dirty="0" smtClean="0">
                <a:solidFill>
                  <a:srgbClr val="3A3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Web &amp; PC.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457200" y="2743200"/>
            <a:ext cx="6647688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3017520" y="2907792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V11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3017520" y="3154680"/>
            <a:ext cx="390448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2400" b="1" dirty="0"/>
              <a:t>Vega3D X</a:t>
            </a:r>
          </a:p>
        </p:txBody>
      </p:sp>
      <p:sp>
        <p:nvSpPr>
          <p:cNvPr id="13" name="Text 9"/>
          <p:cNvSpPr/>
          <p:nvPr/>
        </p:nvSpPr>
        <p:spPr>
          <a:xfrm>
            <a:off x="3017519" y="3611880"/>
            <a:ext cx="41738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200" b="1" dirty="0">
                <a:solidFill>
                  <a:srgbClr val="0070C0"/>
                </a:solidFill>
              </a:rPr>
              <a:t>CAD System Synchronized, Large-Scale 3D Model Visualization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4" name="Shape 10"/>
          <p:cNvSpPr/>
          <p:nvPr/>
        </p:nvSpPr>
        <p:spPr>
          <a:xfrm>
            <a:off x="3017520" y="3931920"/>
            <a:ext cx="365760" cy="0"/>
          </a:xfrm>
          <a:prstGeom prst="line">
            <a:avLst/>
          </a:prstGeom>
          <a:noFill/>
          <a:ln w="19050">
            <a:solidFill>
              <a:srgbClr val="1E3A8A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2876783" y="4023360"/>
            <a:ext cx="4228105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R</a:t>
            </a:r>
            <a:r>
              <a:rPr lang="en-US" sz="1000" dirty="0" smtClean="0">
                <a:solidFill>
                  <a:srgbClr val="3A3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eal-time </a:t>
            </a:r>
            <a:r>
              <a:rPr lang="en-US" sz="1000" dirty="0">
                <a:solidFill>
                  <a:srgbClr val="3A3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rendering of </a:t>
            </a:r>
            <a:r>
              <a:rPr lang="en-US" sz="1000" dirty="0" smtClean="0">
                <a:solidFill>
                  <a:srgbClr val="3A3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CAD models(PC)    </a:t>
            </a: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>
                <a:latin typeface="바탕"/>
                <a:ea typeface="바탕"/>
              </a:rPr>
              <a:t>Load rev/</a:t>
            </a:r>
            <a:r>
              <a:rPr lang="en-US" altLang="ko-KR" sz="1000" dirty="0" err="1" smtClean="0">
                <a:latin typeface="바탕"/>
                <a:ea typeface="바탕"/>
              </a:rPr>
              <a:t>rvm</a:t>
            </a:r>
            <a:r>
              <a:rPr lang="en-US" altLang="ko-KR" sz="1000" dirty="0" smtClean="0">
                <a:latin typeface="바탕"/>
                <a:ea typeface="바탕"/>
              </a:rPr>
              <a:t>/</a:t>
            </a:r>
            <a:r>
              <a:rPr lang="en-US" altLang="ko-KR" sz="1000" dirty="0" err="1" smtClean="0">
                <a:latin typeface="바탕"/>
                <a:ea typeface="바탕"/>
              </a:rPr>
              <a:t>glb</a:t>
            </a:r>
            <a:r>
              <a:rPr lang="en-US" altLang="ko-KR" sz="1000" dirty="0" smtClean="0">
                <a:latin typeface="바탕"/>
                <a:ea typeface="바탕"/>
              </a:rPr>
              <a:t>/etc.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Measurement / Slicing /  Clipping     </a:t>
            </a:r>
            <a:r>
              <a:rPr lang="en-US" altLang="ko-KR" sz="1000" dirty="0" smtClean="0">
                <a:latin typeface="바탕"/>
                <a:ea typeface="바탕"/>
              </a:rPr>
              <a:t>★ Import </a:t>
            </a:r>
            <a:r>
              <a:rPr lang="en-US" altLang="ko-KR" sz="1000" dirty="0" err="1" smtClean="0">
                <a:latin typeface="바탕"/>
                <a:ea typeface="바탕"/>
              </a:rPr>
              <a:t>iges</a:t>
            </a:r>
            <a:r>
              <a:rPr lang="en-US" altLang="ko-KR" sz="1000" dirty="0" smtClean="0">
                <a:latin typeface="바탕"/>
                <a:ea typeface="바탕"/>
              </a:rPr>
              <a:t>/</a:t>
            </a:r>
            <a:r>
              <a:rPr lang="en-US" altLang="ko-KR" sz="1000" dirty="0" err="1" smtClean="0">
                <a:latin typeface="바탕"/>
                <a:ea typeface="바탕"/>
              </a:rPr>
              <a:t>stp</a:t>
            </a:r>
            <a:r>
              <a:rPr lang="en-US" altLang="ko-KR" sz="1000" dirty="0" smtClean="0">
                <a:latin typeface="바탕"/>
                <a:ea typeface="바탕"/>
              </a:rPr>
              <a:t>/etc.</a:t>
            </a:r>
            <a:endParaRPr lang="en-US" altLang="ko-KR" sz="1000" dirty="0" smtClean="0"/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2D </a:t>
            </a:r>
            <a:r>
              <a:rPr lang="en-US" altLang="ko-KR" sz="1000" dirty="0"/>
              <a:t>Drafting </a:t>
            </a:r>
            <a:r>
              <a:rPr lang="en-US" altLang="ko-KR" sz="1000" dirty="0" smtClean="0"/>
              <a:t>Mode     </a:t>
            </a: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/>
              <a:t>Model &amp; Geometry Attribute</a:t>
            </a:r>
            <a:endParaRPr lang="en-US" altLang="ko-KR" sz="1000" dirty="0" smtClean="0"/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Model </a:t>
            </a:r>
            <a:r>
              <a:rPr lang="en-US" altLang="ko-KR" sz="1000" dirty="0"/>
              <a:t>Collide </a:t>
            </a:r>
            <a:r>
              <a:rPr lang="en-US" altLang="ko-KR" sz="1000" dirty="0" smtClean="0"/>
              <a:t>Check       </a:t>
            </a:r>
            <a:r>
              <a:rPr lang="en-US" altLang="ko-KR" sz="1000" dirty="0" smtClean="0">
                <a:latin typeface="바탕"/>
                <a:ea typeface="바탕"/>
              </a:rPr>
              <a:t>★ A</a:t>
            </a:r>
            <a:r>
              <a:rPr lang="en-US" altLang="ko-KR" sz="1000" dirty="0" smtClean="0"/>
              <a:t>vatar</a:t>
            </a:r>
            <a:endParaRPr lang="en-US" altLang="ko-KR" sz="1000" dirty="0"/>
          </a:p>
        </p:txBody>
      </p:sp>
      <p:sp>
        <p:nvSpPr>
          <p:cNvPr id="16" name="Shape 12"/>
          <p:cNvSpPr/>
          <p:nvPr/>
        </p:nvSpPr>
        <p:spPr>
          <a:xfrm>
            <a:off x="457200" y="5239512"/>
            <a:ext cx="6647688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18" name="Text 13"/>
          <p:cNvSpPr/>
          <p:nvPr/>
        </p:nvSpPr>
        <p:spPr>
          <a:xfrm>
            <a:off x="3017520" y="540410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V12</a:t>
            </a:r>
            <a:endParaRPr lang="en-US" sz="1100" dirty="0"/>
          </a:p>
        </p:txBody>
      </p:sp>
      <p:sp>
        <p:nvSpPr>
          <p:cNvPr id="19" name="Text 14"/>
          <p:cNvSpPr/>
          <p:nvPr/>
        </p:nvSpPr>
        <p:spPr>
          <a:xfrm>
            <a:off x="3017520" y="5650992"/>
            <a:ext cx="390448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2400" b="1" dirty="0"/>
              <a:t>Vega3D Web</a:t>
            </a:r>
          </a:p>
        </p:txBody>
      </p:sp>
      <p:sp>
        <p:nvSpPr>
          <p:cNvPr id="20" name="Text 15"/>
          <p:cNvSpPr/>
          <p:nvPr/>
        </p:nvSpPr>
        <p:spPr>
          <a:xfrm>
            <a:off x="3017520" y="6108192"/>
            <a:ext cx="408736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200" b="1" dirty="0">
                <a:solidFill>
                  <a:srgbClr val="0070C0"/>
                </a:solidFill>
              </a:rPr>
              <a:t>Web-based Large-Scale 3D Model Visualization Collaboration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21" name="Shape 16"/>
          <p:cNvSpPr/>
          <p:nvPr/>
        </p:nvSpPr>
        <p:spPr>
          <a:xfrm>
            <a:off x="3017520" y="6428232"/>
            <a:ext cx="365760" cy="0"/>
          </a:xfrm>
          <a:prstGeom prst="line">
            <a:avLst/>
          </a:prstGeom>
          <a:noFill/>
          <a:ln w="19050">
            <a:solidFill>
              <a:srgbClr val="1E3A8A"/>
            </a:solidFill>
            <a:prstDash val="solid"/>
          </a:ln>
        </p:spPr>
      </p:sp>
      <p:sp>
        <p:nvSpPr>
          <p:cNvPr id="22" name="Text 17"/>
          <p:cNvSpPr/>
          <p:nvPr/>
        </p:nvSpPr>
        <p:spPr>
          <a:xfrm>
            <a:off x="2876783" y="6519672"/>
            <a:ext cx="4228105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R</a:t>
            </a:r>
            <a:r>
              <a:rPr lang="en-US" altLang="ko-KR" sz="1000" dirty="0" smtClean="0">
                <a:solidFill>
                  <a:srgbClr val="3A3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eal-time </a:t>
            </a:r>
            <a:r>
              <a:rPr lang="en-US" altLang="ko-KR" sz="1000" dirty="0">
                <a:solidFill>
                  <a:srgbClr val="3A3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rendering of CAD </a:t>
            </a:r>
            <a:r>
              <a:rPr lang="en-US" altLang="ko-KR" sz="1000" dirty="0" smtClean="0">
                <a:solidFill>
                  <a:srgbClr val="3A3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models(Web)  </a:t>
            </a: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>
                <a:latin typeface="바탕"/>
                <a:ea typeface="바탕"/>
              </a:rPr>
              <a:t>Load rev/</a:t>
            </a:r>
            <a:r>
              <a:rPr lang="en-US" altLang="ko-KR" sz="1000" dirty="0" err="1">
                <a:latin typeface="바탕"/>
                <a:ea typeface="바탕"/>
              </a:rPr>
              <a:t>rvm</a:t>
            </a:r>
            <a:r>
              <a:rPr lang="en-US" altLang="ko-KR" sz="1000" dirty="0">
                <a:latin typeface="바탕"/>
                <a:ea typeface="바탕"/>
              </a:rPr>
              <a:t>/</a:t>
            </a:r>
            <a:r>
              <a:rPr lang="en-US" altLang="ko-KR" sz="1000" dirty="0" err="1">
                <a:latin typeface="바탕"/>
                <a:ea typeface="바탕"/>
              </a:rPr>
              <a:t>glb</a:t>
            </a:r>
            <a:r>
              <a:rPr lang="en-US" altLang="ko-KR" sz="1000" dirty="0">
                <a:latin typeface="바탕"/>
                <a:ea typeface="바탕"/>
              </a:rPr>
              <a:t>/</a:t>
            </a:r>
            <a:r>
              <a:rPr lang="en-US" altLang="ko-KR" sz="1000" dirty="0" err="1">
                <a:latin typeface="바탕"/>
                <a:ea typeface="바탕"/>
              </a:rPr>
              <a:t>etc</a:t>
            </a:r>
            <a:endParaRPr lang="en-US" altLang="ko-KR" sz="1000" dirty="0">
              <a:solidFill>
                <a:srgbClr val="3A3A3A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Measurement </a:t>
            </a:r>
            <a:r>
              <a:rPr lang="en-US" altLang="ko-KR" sz="1000" dirty="0"/>
              <a:t>/ Slicing /  </a:t>
            </a:r>
            <a:r>
              <a:rPr lang="en-US" altLang="ko-KR" sz="1000" dirty="0" smtClean="0"/>
              <a:t>Clipping      </a:t>
            </a:r>
            <a:r>
              <a:rPr lang="en-US" altLang="ko-KR" sz="1000" dirty="0">
                <a:latin typeface="바탕"/>
                <a:ea typeface="바탕"/>
              </a:rPr>
              <a:t>★ Import </a:t>
            </a:r>
            <a:r>
              <a:rPr lang="en-US" altLang="ko-KR" sz="1000" dirty="0" err="1">
                <a:latin typeface="바탕"/>
                <a:ea typeface="바탕"/>
              </a:rPr>
              <a:t>iges</a:t>
            </a:r>
            <a:r>
              <a:rPr lang="en-US" altLang="ko-KR" sz="1000" dirty="0">
                <a:latin typeface="바탕"/>
                <a:ea typeface="바탕"/>
              </a:rPr>
              <a:t>/</a:t>
            </a:r>
            <a:r>
              <a:rPr lang="en-US" altLang="ko-KR" sz="1000" dirty="0" err="1">
                <a:latin typeface="바탕"/>
                <a:ea typeface="바탕"/>
              </a:rPr>
              <a:t>stp</a:t>
            </a:r>
            <a:r>
              <a:rPr lang="en-US" altLang="ko-KR" sz="1000" dirty="0">
                <a:latin typeface="바탕"/>
                <a:ea typeface="바탕"/>
              </a:rPr>
              <a:t>/etc</a:t>
            </a:r>
            <a:r>
              <a:rPr lang="en-US" altLang="ko-KR" sz="1000" dirty="0" smtClean="0">
                <a:latin typeface="바탕"/>
                <a:ea typeface="바탕"/>
              </a:rPr>
              <a:t>.</a:t>
            </a:r>
            <a:endParaRPr lang="en-US" altLang="ko-KR" sz="1000" dirty="0"/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Model &amp; Geometry Attribute </a:t>
            </a:r>
            <a:r>
              <a:rPr lang="en-US" altLang="ko-KR" sz="1000" dirty="0" smtClean="0"/>
              <a:t>    </a:t>
            </a:r>
            <a:r>
              <a:rPr lang="en-US" altLang="ko-KR" sz="1000" dirty="0" smtClean="0">
                <a:latin typeface="바탕"/>
                <a:ea typeface="바탕"/>
              </a:rPr>
              <a:t>★ A</a:t>
            </a:r>
            <a:r>
              <a:rPr lang="en-US" altLang="ko-KR" sz="1000" dirty="0" smtClean="0"/>
              <a:t>vatar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Model </a:t>
            </a:r>
            <a:r>
              <a:rPr lang="en-US" altLang="ko-KR" sz="1000" dirty="0"/>
              <a:t>Collide </a:t>
            </a:r>
            <a:r>
              <a:rPr lang="en-US" altLang="ko-KR" sz="1000" dirty="0" smtClean="0"/>
              <a:t>Check      </a:t>
            </a:r>
            <a:r>
              <a:rPr lang="en-US" altLang="ko-KR" sz="1000" dirty="0" smtClean="0">
                <a:latin typeface="바탕"/>
                <a:ea typeface="바탕"/>
              </a:rPr>
              <a:t>★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Collaboration </a:t>
            </a:r>
            <a:r>
              <a:rPr lang="en-US" altLang="ko-KR" sz="1000" dirty="0" smtClean="0"/>
              <a:t>System</a:t>
            </a:r>
            <a:endParaRPr lang="en-US" altLang="ko-KR" sz="1000" dirty="0"/>
          </a:p>
        </p:txBody>
      </p:sp>
      <p:sp>
        <p:nvSpPr>
          <p:cNvPr id="23" name="Shape 18"/>
          <p:cNvSpPr/>
          <p:nvPr/>
        </p:nvSpPr>
        <p:spPr>
          <a:xfrm>
            <a:off x="457200" y="7735824"/>
            <a:ext cx="6647688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25" name="Text 19"/>
          <p:cNvSpPr/>
          <p:nvPr/>
        </p:nvSpPr>
        <p:spPr>
          <a:xfrm>
            <a:off x="3017520" y="7900416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V13</a:t>
            </a:r>
            <a:endParaRPr lang="en-US" sz="1100" dirty="0"/>
          </a:p>
        </p:txBody>
      </p:sp>
      <p:sp>
        <p:nvSpPr>
          <p:cNvPr id="26" name="Text 20"/>
          <p:cNvSpPr/>
          <p:nvPr/>
        </p:nvSpPr>
        <p:spPr>
          <a:xfrm>
            <a:off x="3017520" y="8147304"/>
            <a:ext cx="390448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2400" b="1" dirty="0" err="1"/>
              <a:t>VegaGO</a:t>
            </a:r>
            <a:endParaRPr lang="en-US" altLang="ko-KR" sz="2400" b="1" dirty="0"/>
          </a:p>
        </p:txBody>
      </p:sp>
      <p:sp>
        <p:nvSpPr>
          <p:cNvPr id="27" name="Text 21"/>
          <p:cNvSpPr/>
          <p:nvPr/>
        </p:nvSpPr>
        <p:spPr>
          <a:xfrm>
            <a:off x="3017520" y="8604504"/>
            <a:ext cx="39044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200" b="1" cap="all" dirty="0">
                <a:solidFill>
                  <a:srgbClr val="0070C0"/>
                </a:solidFill>
              </a:rPr>
              <a:t>AI Agent Engine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8" name="Shape 22"/>
          <p:cNvSpPr/>
          <p:nvPr/>
        </p:nvSpPr>
        <p:spPr>
          <a:xfrm>
            <a:off x="3017520" y="8924544"/>
            <a:ext cx="365760" cy="0"/>
          </a:xfrm>
          <a:prstGeom prst="line">
            <a:avLst/>
          </a:prstGeom>
          <a:noFill/>
          <a:ln w="19050">
            <a:solidFill>
              <a:srgbClr val="1E3A8A"/>
            </a:solidFill>
            <a:prstDash val="solid"/>
          </a:ln>
        </p:spPr>
      </p:sp>
      <p:sp>
        <p:nvSpPr>
          <p:cNvPr id="29" name="Text 23"/>
          <p:cNvSpPr/>
          <p:nvPr/>
        </p:nvSpPr>
        <p:spPr>
          <a:xfrm>
            <a:off x="2876783" y="9015984"/>
            <a:ext cx="4228105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Local </a:t>
            </a:r>
            <a:r>
              <a:rPr lang="en-US" altLang="ko-KR" sz="1000" dirty="0"/>
              <a:t>LLM Integration — Private AI, no internet </a:t>
            </a:r>
            <a:r>
              <a:rPr lang="en-US" altLang="ko-KR" sz="1000" dirty="0" smtClean="0"/>
              <a:t>required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/>
              <a:t>No usage-based cost — flat-rate, on-premise </a:t>
            </a:r>
            <a:r>
              <a:rPr lang="en-US" altLang="ko-KR" sz="1000" dirty="0" smtClean="0"/>
              <a:t>deployment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/>
              <a:t>RAG System — Shipbuilding &amp; plant engineering knowledge </a:t>
            </a:r>
            <a:r>
              <a:rPr lang="en-US" altLang="ko-KR" sz="1000" dirty="0" smtClean="0"/>
              <a:t>base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Compatible </a:t>
            </a:r>
            <a:r>
              <a:rPr lang="en-US" altLang="ko-KR" sz="1000" dirty="0"/>
              <a:t>with Vega3D X &amp; other 3D solutions</a:t>
            </a:r>
            <a:endParaRPr lang="en-US" sz="1000" dirty="0"/>
          </a:p>
        </p:txBody>
      </p:sp>
      <p:sp>
        <p:nvSpPr>
          <p:cNvPr id="32" name="Shape 4"/>
          <p:cNvSpPr/>
          <p:nvPr/>
        </p:nvSpPr>
        <p:spPr>
          <a:xfrm>
            <a:off x="548640" y="1965960"/>
            <a:ext cx="3629025" cy="0"/>
          </a:xfrm>
          <a:prstGeom prst="line">
            <a:avLst/>
          </a:prstGeom>
          <a:noFill/>
          <a:ln w="31750">
            <a:solidFill>
              <a:srgbClr val="1E3A8A"/>
            </a:solidFill>
            <a:prstDash val="solid"/>
          </a:ln>
        </p:spPr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7" y="3194494"/>
            <a:ext cx="2340906" cy="142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7" y="5705665"/>
            <a:ext cx="2340906" cy="144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3" y="7835265"/>
            <a:ext cx="2102133" cy="215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 15"/>
          <p:cNvSpPr/>
          <p:nvPr/>
        </p:nvSpPr>
        <p:spPr>
          <a:xfrm>
            <a:off x="488188" y="10363962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 smtClean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vega3d.xyz</a:t>
            </a:r>
            <a:endParaRPr lang="en-US" sz="1200" dirty="0"/>
          </a:p>
        </p:txBody>
      </p:sp>
      <p:sp>
        <p:nvSpPr>
          <p:cNvPr id="34" name="Text 25"/>
          <p:cNvSpPr/>
          <p:nvPr/>
        </p:nvSpPr>
        <p:spPr>
          <a:xfrm>
            <a:off x="5428488" y="10344912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900" dirty="0" smtClean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 </a:t>
            </a:r>
            <a:r>
              <a:rPr lang="en-US" sz="9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/ </a:t>
            </a:r>
            <a:r>
              <a:rPr lang="en-US" altLang="ko-KR" sz="9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08</a:t>
            </a:r>
            <a:endParaRPr lang="en-US" altLang="ko-KR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457200"/>
            <a:ext cx="1005840" cy="32918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781044" y="512064"/>
            <a:ext cx="332384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kern="0" spc="300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 · Visualization </a:t>
            </a:r>
            <a:r>
              <a:rPr lang="en-US" sz="1000" b="1" kern="0" spc="300" dirty="0" smtClean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Solutions</a:t>
            </a:r>
            <a:endParaRPr lang="en-US" sz="1000" dirty="0"/>
          </a:p>
        </p:txBody>
      </p:sp>
      <p:sp>
        <p:nvSpPr>
          <p:cNvPr id="4" name="Shape 1"/>
          <p:cNvSpPr/>
          <p:nvPr/>
        </p:nvSpPr>
        <p:spPr>
          <a:xfrm>
            <a:off x="457200" y="960120"/>
            <a:ext cx="6647688" cy="0"/>
          </a:xfrm>
          <a:prstGeom prst="line">
            <a:avLst/>
          </a:prstGeom>
          <a:noFill/>
          <a:ln w="9525">
            <a:solidFill>
              <a:srgbClr val="D9DDE3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1188720"/>
            <a:ext cx="118872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5600" dirty="0">
              <a:solidFill>
                <a:srgbClr val="FF0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417320" y="1554480"/>
            <a:ext cx="568756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1111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Visualization Core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417320" y="1965960"/>
            <a:ext cx="568756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A3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Real-time rendering engine for massive 3D datasets, built on WebGL and WebGPU.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457200" y="2743200"/>
            <a:ext cx="6647688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3017520" y="2907792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 smtClean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V14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3017520" y="3154680"/>
            <a:ext cx="390448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2400" b="1" dirty="0"/>
              <a:t>Vega3D Converter</a:t>
            </a:r>
          </a:p>
        </p:txBody>
      </p:sp>
      <p:sp>
        <p:nvSpPr>
          <p:cNvPr id="13" name="Text 9"/>
          <p:cNvSpPr/>
          <p:nvPr/>
        </p:nvSpPr>
        <p:spPr>
          <a:xfrm>
            <a:off x="3017520" y="3611880"/>
            <a:ext cx="39044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200" b="1" dirty="0">
                <a:solidFill>
                  <a:srgbClr val="0070C0"/>
                </a:solidFill>
              </a:rPr>
              <a:t>Fast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File Format Converter &amp; Merge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4" name="Shape 10"/>
          <p:cNvSpPr/>
          <p:nvPr/>
        </p:nvSpPr>
        <p:spPr>
          <a:xfrm>
            <a:off x="3017520" y="3931920"/>
            <a:ext cx="365760" cy="0"/>
          </a:xfrm>
          <a:prstGeom prst="line">
            <a:avLst/>
          </a:prstGeom>
          <a:noFill/>
          <a:ln w="19050">
            <a:solidFill>
              <a:srgbClr val="1E3A8A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2924175" y="4023360"/>
            <a:ext cx="4180713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/>
              <a:t>Folder batch scan — include/exclude subfolders</a:t>
            </a:r>
            <a:endParaRPr lang="en-US" altLang="ko-KR" sz="1000" dirty="0" smtClean="0">
              <a:latin typeface="바탕"/>
              <a:ea typeface="바탕"/>
            </a:endParaRP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Merge </a:t>
            </a:r>
            <a:r>
              <a:rPr lang="en-US" altLang="ko-KR" sz="1000" dirty="0"/>
              <a:t>Mode — One File or Alphabet Digit </a:t>
            </a:r>
            <a:r>
              <a:rPr lang="en-US" altLang="ko-KR" sz="1000" dirty="0" smtClean="0"/>
              <a:t>grouping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input </a:t>
            </a:r>
            <a:r>
              <a:rPr lang="en-US" altLang="ko-KR" sz="1000" dirty="0"/>
              <a:t>formats: </a:t>
            </a:r>
            <a:r>
              <a:rPr lang="en-US" altLang="ko-KR" sz="1000" dirty="0" smtClean="0"/>
              <a:t>rev/</a:t>
            </a:r>
            <a:r>
              <a:rPr lang="en-US" altLang="ko-KR" sz="1000" dirty="0" err="1" smtClean="0"/>
              <a:t>rvm</a:t>
            </a:r>
            <a:r>
              <a:rPr lang="en-US" altLang="ko-KR" sz="1000" dirty="0" smtClean="0"/>
              <a:t>/</a:t>
            </a:r>
            <a:r>
              <a:rPr lang="en-US" altLang="ko-KR" sz="1000" dirty="0" err="1" smtClean="0"/>
              <a:t>glb</a:t>
            </a:r>
            <a:r>
              <a:rPr lang="en-US" altLang="ko-KR" sz="1000" dirty="0" smtClean="0"/>
              <a:t>/</a:t>
            </a:r>
            <a:r>
              <a:rPr lang="en-US" altLang="ko-KR" sz="1000" dirty="0" err="1" smtClean="0"/>
              <a:t>glbm</a:t>
            </a:r>
            <a:r>
              <a:rPr lang="en-US" altLang="ko-KR" sz="1000" dirty="0" smtClean="0"/>
              <a:t>/</a:t>
            </a:r>
            <a:r>
              <a:rPr lang="en-US" altLang="ko-KR" sz="1000" dirty="0" err="1" smtClean="0"/>
              <a:t>glbx</a:t>
            </a:r>
            <a:r>
              <a:rPr lang="en-US" altLang="ko-KR" sz="1000" dirty="0" smtClean="0"/>
              <a:t>/etc</a:t>
            </a:r>
            <a:r>
              <a:rPr lang="en-US" altLang="ko-KR" sz="1000" dirty="0"/>
              <a:t>.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Output </a:t>
            </a:r>
            <a:r>
              <a:rPr lang="en-US" altLang="ko-KR" sz="1000" dirty="0"/>
              <a:t>formats: </a:t>
            </a:r>
            <a:r>
              <a:rPr lang="en-US" altLang="ko-KR" sz="1000" dirty="0" err="1" smtClean="0"/>
              <a:t>glb</a:t>
            </a:r>
            <a:r>
              <a:rPr lang="en-US" altLang="ko-KR" sz="1000" dirty="0" smtClean="0"/>
              <a:t>/</a:t>
            </a:r>
            <a:r>
              <a:rPr lang="en-US" altLang="ko-KR" sz="1000" dirty="0" err="1" smtClean="0"/>
              <a:t>glbm</a:t>
            </a:r>
            <a:r>
              <a:rPr lang="en-US" altLang="ko-KR" sz="1000" dirty="0" smtClean="0"/>
              <a:t>/</a:t>
            </a:r>
            <a:r>
              <a:rPr lang="en-US" altLang="ko-KR" sz="1000" dirty="0" err="1" smtClean="0"/>
              <a:t>glbx</a:t>
            </a:r>
            <a:r>
              <a:rPr lang="en-US" altLang="ko-KR" sz="1000" dirty="0" smtClean="0"/>
              <a:t>/etc.    </a:t>
            </a:r>
            <a:r>
              <a:rPr lang="en-US" altLang="ko-KR" sz="1000" dirty="0" smtClean="0">
                <a:latin typeface="바탕"/>
                <a:ea typeface="바탕"/>
              </a:rPr>
              <a:t>★ Batch Run</a:t>
            </a:r>
            <a:endParaRPr lang="en-US" sz="1000" dirty="0"/>
          </a:p>
        </p:txBody>
      </p:sp>
      <p:sp>
        <p:nvSpPr>
          <p:cNvPr id="16" name="Shape 12"/>
          <p:cNvSpPr/>
          <p:nvPr/>
        </p:nvSpPr>
        <p:spPr>
          <a:xfrm>
            <a:off x="457200" y="5239512"/>
            <a:ext cx="6647688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18" name="Text 13"/>
          <p:cNvSpPr/>
          <p:nvPr/>
        </p:nvSpPr>
        <p:spPr>
          <a:xfrm>
            <a:off x="3017520" y="540410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 smtClean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V15</a:t>
            </a:r>
            <a:endParaRPr lang="en-US" sz="1100" dirty="0"/>
          </a:p>
        </p:txBody>
      </p:sp>
      <p:sp>
        <p:nvSpPr>
          <p:cNvPr id="19" name="Text 14"/>
          <p:cNvSpPr/>
          <p:nvPr/>
        </p:nvSpPr>
        <p:spPr>
          <a:xfrm>
            <a:off x="3017520" y="5650992"/>
            <a:ext cx="390448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2400" b="1" dirty="0"/>
              <a:t>Vega3D Vibe Kit</a:t>
            </a:r>
          </a:p>
        </p:txBody>
      </p:sp>
      <p:sp>
        <p:nvSpPr>
          <p:cNvPr id="20" name="Text 15"/>
          <p:cNvSpPr/>
          <p:nvPr/>
        </p:nvSpPr>
        <p:spPr>
          <a:xfrm>
            <a:off x="3017520" y="6108192"/>
            <a:ext cx="39044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200" b="1" dirty="0">
                <a:solidFill>
                  <a:srgbClr val="0070C0"/>
                </a:solidFill>
              </a:rPr>
              <a:t>AI SDK · Developer Kit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1" name="Shape 16"/>
          <p:cNvSpPr/>
          <p:nvPr/>
        </p:nvSpPr>
        <p:spPr>
          <a:xfrm>
            <a:off x="3017520" y="6428232"/>
            <a:ext cx="365760" cy="0"/>
          </a:xfrm>
          <a:prstGeom prst="line">
            <a:avLst/>
          </a:prstGeom>
          <a:noFill/>
          <a:ln w="19050">
            <a:solidFill>
              <a:srgbClr val="1E3A8A"/>
            </a:solidFill>
            <a:prstDash val="solid"/>
          </a:ln>
        </p:spPr>
      </p:sp>
      <p:sp>
        <p:nvSpPr>
          <p:cNvPr id="22" name="Text 17"/>
          <p:cNvSpPr/>
          <p:nvPr/>
        </p:nvSpPr>
        <p:spPr>
          <a:xfrm>
            <a:off x="2924175" y="6519672"/>
            <a:ext cx="4180713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Any </a:t>
            </a:r>
            <a:r>
              <a:rPr lang="en-US" altLang="ko-KR" sz="1000" dirty="0"/>
              <a:t>AI, Any Origin — US · Chinese · Free · Paid · Web · PC, all supported </a:t>
            </a:r>
            <a:endParaRPr lang="en-US" altLang="ko-KR" sz="1000" dirty="0" smtClean="0"/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/>
              <a:t>No </a:t>
            </a:r>
            <a:r>
              <a:rPr lang="en-US" altLang="ko-KR" sz="1000" dirty="0" err="1" smtClean="0"/>
              <a:t>dev</a:t>
            </a:r>
            <a:r>
              <a:rPr lang="en-US" altLang="ko-KR" sz="1000" dirty="0" smtClean="0"/>
              <a:t> experience </a:t>
            </a:r>
            <a:r>
              <a:rPr lang="en-US" altLang="ko-KR" sz="1000" dirty="0" err="1" smtClean="0"/>
              <a:t>requ</a:t>
            </a:r>
            <a:r>
              <a:rPr lang="en-US" altLang="ko-KR" sz="1000" dirty="0" smtClean="0"/>
              <a:t>.- </a:t>
            </a:r>
            <a:r>
              <a:rPr lang="en-US" altLang="ko-KR" sz="1000" dirty="0"/>
              <a:t>simple features ~30 min, </a:t>
            </a:r>
            <a:r>
              <a:rPr lang="en-US" altLang="ko-KR" sz="1000" dirty="0" err="1" smtClean="0"/>
              <a:t>busi</a:t>
            </a:r>
            <a:r>
              <a:rPr lang="en-US" altLang="ko-KR" sz="1000" dirty="0" smtClean="0"/>
              <a:t>. features </a:t>
            </a:r>
            <a:r>
              <a:rPr lang="en-US" altLang="ko-KR" sz="1000" dirty="0"/>
              <a:t>~1 </a:t>
            </a:r>
            <a:r>
              <a:rPr lang="en-US" altLang="ko-KR" sz="1000" dirty="0" smtClean="0"/>
              <a:t>day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28</a:t>
            </a:r>
            <a:r>
              <a:rPr lang="en-US" altLang="ko-KR" sz="1000" dirty="0"/>
              <a:t>+ command unified protocol </a:t>
            </a:r>
            <a:r>
              <a:rPr lang="en-US" altLang="ko-KR" sz="1000" dirty="0" smtClean="0"/>
              <a:t>- </a:t>
            </a:r>
            <a:r>
              <a:rPr lang="en-US" altLang="ko-KR" sz="1000" dirty="0"/>
              <a:t>single JSON schema for all LLM </a:t>
            </a:r>
            <a:r>
              <a:rPr lang="en-US" altLang="ko-KR" sz="1000" dirty="0" smtClean="0"/>
              <a:t>adapters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Vibe Coding Support    </a:t>
            </a: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b="1" dirty="0" smtClean="0"/>
              <a:t>Vibe </a:t>
            </a:r>
            <a:r>
              <a:rPr lang="en-US" altLang="ko-KR" sz="1000" b="1" dirty="0"/>
              <a:t>Kit </a:t>
            </a:r>
            <a:r>
              <a:rPr lang="en-US" altLang="ko-KR" sz="1000" b="1" dirty="0" smtClean="0"/>
              <a:t>Template</a:t>
            </a:r>
            <a:r>
              <a:rPr lang="en-US" altLang="ko-KR" sz="1000" dirty="0"/>
              <a:t> </a:t>
            </a:r>
            <a:r>
              <a:rPr lang="en-US" altLang="ko-KR" sz="1000" dirty="0" smtClean="0"/>
              <a:t>or </a:t>
            </a:r>
            <a:r>
              <a:rPr lang="en-US" altLang="ko-KR" sz="1000" b="1" dirty="0"/>
              <a:t>Embed </a:t>
            </a:r>
            <a:r>
              <a:rPr lang="en-US" altLang="ko-KR" sz="1000" b="1" dirty="0" smtClean="0"/>
              <a:t>Kit</a:t>
            </a:r>
            <a:endParaRPr lang="en-US" altLang="ko-KR" sz="1000" b="1" dirty="0"/>
          </a:p>
        </p:txBody>
      </p:sp>
      <p:sp>
        <p:nvSpPr>
          <p:cNvPr id="23" name="Shape 18"/>
          <p:cNvSpPr/>
          <p:nvPr/>
        </p:nvSpPr>
        <p:spPr>
          <a:xfrm>
            <a:off x="457200" y="7735824"/>
            <a:ext cx="6647688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25" name="Text 19"/>
          <p:cNvSpPr/>
          <p:nvPr/>
        </p:nvSpPr>
        <p:spPr>
          <a:xfrm>
            <a:off x="3017520" y="7900416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 smtClean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V16</a:t>
            </a:r>
            <a:endParaRPr lang="en-US" sz="1100" dirty="0"/>
          </a:p>
        </p:txBody>
      </p:sp>
      <p:sp>
        <p:nvSpPr>
          <p:cNvPr id="26" name="Text 20"/>
          <p:cNvSpPr/>
          <p:nvPr/>
        </p:nvSpPr>
        <p:spPr>
          <a:xfrm>
            <a:off x="3017520" y="8147304"/>
            <a:ext cx="390448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2400" b="1" dirty="0"/>
              <a:t>Vega3D ScanTo3D</a:t>
            </a:r>
          </a:p>
        </p:txBody>
      </p:sp>
      <p:sp>
        <p:nvSpPr>
          <p:cNvPr id="27" name="Text 21"/>
          <p:cNvSpPr/>
          <p:nvPr/>
        </p:nvSpPr>
        <p:spPr>
          <a:xfrm>
            <a:off x="3017520" y="8604504"/>
            <a:ext cx="39044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it-IT" altLang="ko-KR" sz="1200" b="1" dirty="0">
                <a:solidFill>
                  <a:srgbClr val="0070C0"/>
                </a:solidFill>
              </a:rPr>
              <a:t>Reality Capture · AI · CAD Automation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8" name="Shape 22"/>
          <p:cNvSpPr/>
          <p:nvPr/>
        </p:nvSpPr>
        <p:spPr>
          <a:xfrm>
            <a:off x="3017520" y="8924544"/>
            <a:ext cx="365760" cy="0"/>
          </a:xfrm>
          <a:prstGeom prst="line">
            <a:avLst/>
          </a:prstGeom>
          <a:noFill/>
          <a:ln w="19050">
            <a:solidFill>
              <a:srgbClr val="1E3A8A"/>
            </a:solidFill>
            <a:prstDash val="solid"/>
          </a:ln>
        </p:spPr>
      </p:sp>
      <p:sp>
        <p:nvSpPr>
          <p:cNvPr id="29" name="Text 23"/>
          <p:cNvSpPr/>
          <p:nvPr/>
        </p:nvSpPr>
        <p:spPr>
          <a:xfrm>
            <a:off x="2924175" y="9015984"/>
            <a:ext cx="4180713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Zero-equip. </a:t>
            </a:r>
            <a:r>
              <a:rPr lang="en-US" altLang="ko-KR" sz="1000" dirty="0"/>
              <a:t>capture </a:t>
            </a:r>
            <a:r>
              <a:rPr lang="en-US" altLang="ko-KR" sz="1000" dirty="0" smtClean="0"/>
              <a:t>- </a:t>
            </a:r>
            <a:r>
              <a:rPr lang="en-US" altLang="ko-KR" sz="1000" dirty="0"/>
              <a:t>iPhone / Android / DSLR / Drone, any camera </a:t>
            </a:r>
            <a:r>
              <a:rPr lang="en-US" altLang="ko-KR" sz="1000" dirty="0" smtClean="0"/>
              <a:t>works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/>
              <a:t>7-stage AI pipeline :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Capture </a:t>
            </a:r>
            <a:r>
              <a:rPr lang="en-US" altLang="ko-KR" sz="1000" dirty="0" smtClean="0"/>
              <a:t>- </a:t>
            </a:r>
            <a:r>
              <a:rPr lang="en-US" altLang="ko-KR" sz="1000" dirty="0"/>
              <a:t>Reconstruct </a:t>
            </a:r>
            <a:r>
              <a:rPr lang="en-US" altLang="ko-KR" sz="1000" dirty="0" smtClean="0"/>
              <a:t>- </a:t>
            </a:r>
            <a:r>
              <a:rPr lang="en-US" altLang="ko-KR" sz="1000" dirty="0"/>
              <a:t>Register </a:t>
            </a:r>
            <a:r>
              <a:rPr lang="en-US" altLang="ko-KR" sz="1000" dirty="0" smtClean="0"/>
              <a:t>- </a:t>
            </a:r>
            <a:r>
              <a:rPr lang="en-US" altLang="ko-KR" sz="1000" dirty="0"/>
              <a:t>Segment </a:t>
            </a:r>
            <a:r>
              <a:rPr lang="en-US" altLang="ko-KR" sz="1000" dirty="0" smtClean="0"/>
              <a:t>- </a:t>
            </a:r>
            <a:r>
              <a:rPr lang="en-US" altLang="ko-KR" sz="1000" dirty="0"/>
              <a:t>Classify </a:t>
            </a:r>
            <a:r>
              <a:rPr lang="en-US" altLang="ko-KR" sz="1000" dirty="0" smtClean="0"/>
              <a:t>- </a:t>
            </a:r>
            <a:r>
              <a:rPr lang="en-US" altLang="ko-KR" sz="1000" dirty="0"/>
              <a:t>CAD </a:t>
            </a:r>
            <a:r>
              <a:rPr lang="en-US" altLang="ko-KR" sz="1000" dirty="0" smtClean="0"/>
              <a:t>– Deliver                    </a:t>
            </a: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Auto </a:t>
            </a:r>
            <a:r>
              <a:rPr lang="en-US" altLang="ko-KR" sz="1000" dirty="0"/>
              <a:t>CAD generation </a:t>
            </a:r>
            <a:endParaRPr lang="en-US" altLang="ko-KR" sz="1000" dirty="0" smtClean="0"/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iPhone </a:t>
            </a:r>
            <a:r>
              <a:rPr lang="en-US" altLang="ko-KR" sz="1000" dirty="0" err="1"/>
              <a:t>LiDAR</a:t>
            </a:r>
            <a:r>
              <a:rPr lang="en-US" altLang="ko-KR" sz="1000" dirty="0"/>
              <a:t> + photogrammetry fusion </a:t>
            </a:r>
            <a:r>
              <a:rPr lang="en-US" altLang="ko-KR" sz="1000" dirty="0" smtClean="0"/>
              <a:t>- depth </a:t>
            </a:r>
            <a:r>
              <a:rPr lang="en-US" altLang="ko-KR" sz="1000" dirty="0"/>
              <a:t>accuracy with full texture</a:t>
            </a:r>
            <a:endParaRPr lang="en-US" sz="1000" dirty="0"/>
          </a:p>
        </p:txBody>
      </p:sp>
      <p:sp>
        <p:nvSpPr>
          <p:cNvPr id="32" name="Shape 4"/>
          <p:cNvSpPr/>
          <p:nvPr/>
        </p:nvSpPr>
        <p:spPr>
          <a:xfrm>
            <a:off x="548640" y="1965960"/>
            <a:ext cx="3629025" cy="0"/>
          </a:xfrm>
          <a:prstGeom prst="line">
            <a:avLst/>
          </a:prstGeom>
          <a:noFill/>
          <a:ln w="31750">
            <a:solidFill>
              <a:srgbClr val="1E3A8A"/>
            </a:solidFill>
            <a:prstDash val="solid"/>
          </a:ln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392353"/>
            <a:ext cx="2375535" cy="1371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5574412"/>
            <a:ext cx="2375535" cy="1300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B:\WebPageVega3D\images\bike_mes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8147304"/>
            <a:ext cx="2375535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15"/>
          <p:cNvSpPr/>
          <p:nvPr/>
        </p:nvSpPr>
        <p:spPr>
          <a:xfrm>
            <a:off x="335788" y="10211562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 smtClean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vega3d.xyz</a:t>
            </a:r>
            <a:endParaRPr lang="en-US" sz="1200" dirty="0"/>
          </a:p>
        </p:txBody>
      </p:sp>
      <p:sp>
        <p:nvSpPr>
          <p:cNvPr id="37" name="Text 25"/>
          <p:cNvSpPr/>
          <p:nvPr/>
        </p:nvSpPr>
        <p:spPr>
          <a:xfrm>
            <a:off x="5276088" y="10192512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900" dirty="0" smtClean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 / </a:t>
            </a:r>
            <a:r>
              <a:rPr lang="en-US" altLang="ko-KR" sz="9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08</a:t>
            </a:r>
            <a:endParaRPr lang="en-US" altLang="ko-KR" sz="900" dirty="0"/>
          </a:p>
        </p:txBody>
      </p:sp>
    </p:spTree>
    <p:extLst>
      <p:ext uri="{BB962C8B-B14F-4D97-AF65-F5344CB8AC3E}">
        <p14:creationId xmlns:p14="http://schemas.microsoft.com/office/powerpoint/2010/main" val="309686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457200"/>
            <a:ext cx="1005840" cy="32918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61688" y="512064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altLang="ko-KR" sz="1000" b="1" kern="0" spc="300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 · Marine Solutions</a:t>
            </a:r>
            <a:endParaRPr lang="en-US" altLang="ko-KR" sz="1000" dirty="0"/>
          </a:p>
        </p:txBody>
      </p:sp>
      <p:sp>
        <p:nvSpPr>
          <p:cNvPr id="4" name="Shape 1"/>
          <p:cNvSpPr/>
          <p:nvPr/>
        </p:nvSpPr>
        <p:spPr>
          <a:xfrm>
            <a:off x="457200" y="960120"/>
            <a:ext cx="6647688" cy="0"/>
          </a:xfrm>
          <a:prstGeom prst="line">
            <a:avLst/>
          </a:prstGeom>
          <a:noFill/>
          <a:ln w="9525">
            <a:solidFill>
              <a:srgbClr val="D9DDE3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1188720"/>
            <a:ext cx="129540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5600" b="1" dirty="0">
                <a:solidFill>
                  <a:srgbClr val="FF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5600" dirty="0">
              <a:solidFill>
                <a:srgbClr val="FF0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417320" y="1554480"/>
            <a:ext cx="568756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11111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Marine Solutions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417320" y="1965960"/>
            <a:ext cx="568756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A3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AI-driven analysis, search and generation across your 3D data.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457200" y="2743200"/>
            <a:ext cx="6647688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3017520" y="2907792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 smtClean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M11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3017520" y="3154680"/>
            <a:ext cx="390448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Hull Part Manager</a:t>
            </a:r>
            <a:endParaRPr lang="en-US" sz="2400" dirty="0"/>
          </a:p>
        </p:txBody>
      </p:sp>
      <p:sp>
        <p:nvSpPr>
          <p:cNvPr id="14" name="Shape 10"/>
          <p:cNvSpPr/>
          <p:nvPr/>
        </p:nvSpPr>
        <p:spPr>
          <a:xfrm>
            <a:off x="3017520" y="3931920"/>
            <a:ext cx="365760" cy="0"/>
          </a:xfrm>
          <a:prstGeom prst="line">
            <a:avLst/>
          </a:prstGeom>
          <a:noFill/>
          <a:ln w="19050">
            <a:solidFill>
              <a:srgbClr val="1E3A8A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457200" y="5239512"/>
            <a:ext cx="6647688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18" name="Text 13"/>
          <p:cNvSpPr/>
          <p:nvPr/>
        </p:nvSpPr>
        <p:spPr>
          <a:xfrm>
            <a:off x="3017520" y="540410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 smtClean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M12</a:t>
            </a:r>
            <a:endParaRPr lang="en-US" sz="1100" dirty="0"/>
          </a:p>
        </p:txBody>
      </p:sp>
      <p:sp>
        <p:nvSpPr>
          <p:cNvPr id="19" name="Text 14"/>
          <p:cNvSpPr/>
          <p:nvPr/>
        </p:nvSpPr>
        <p:spPr>
          <a:xfrm>
            <a:off x="3017520" y="5650992"/>
            <a:ext cx="390448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Nesting Solution</a:t>
            </a:r>
            <a:endParaRPr lang="en-US" sz="2400" dirty="0"/>
          </a:p>
        </p:txBody>
      </p:sp>
      <p:sp>
        <p:nvSpPr>
          <p:cNvPr id="21" name="Shape 16"/>
          <p:cNvSpPr/>
          <p:nvPr/>
        </p:nvSpPr>
        <p:spPr>
          <a:xfrm>
            <a:off x="3017520" y="6428232"/>
            <a:ext cx="365760" cy="0"/>
          </a:xfrm>
          <a:prstGeom prst="line">
            <a:avLst/>
          </a:prstGeom>
          <a:noFill/>
          <a:ln w="19050">
            <a:solidFill>
              <a:srgbClr val="1E3A8A"/>
            </a:solidFill>
            <a:prstDash val="solid"/>
          </a:ln>
        </p:spPr>
      </p:sp>
      <p:sp>
        <p:nvSpPr>
          <p:cNvPr id="23" name="Shape 18"/>
          <p:cNvSpPr/>
          <p:nvPr/>
        </p:nvSpPr>
        <p:spPr>
          <a:xfrm>
            <a:off x="457200" y="7735824"/>
            <a:ext cx="6647688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25" name="Text 19"/>
          <p:cNvSpPr/>
          <p:nvPr/>
        </p:nvSpPr>
        <p:spPr>
          <a:xfrm>
            <a:off x="3017520" y="7900416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 smtClean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M13</a:t>
            </a:r>
            <a:endParaRPr lang="en-US" sz="1100" dirty="0"/>
          </a:p>
        </p:txBody>
      </p:sp>
      <p:sp>
        <p:nvSpPr>
          <p:cNvPr id="26" name="Text 20"/>
          <p:cNvSpPr/>
          <p:nvPr/>
        </p:nvSpPr>
        <p:spPr>
          <a:xfrm>
            <a:off x="3017520" y="8147304"/>
            <a:ext cx="390448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Drawingless</a:t>
            </a:r>
            <a:r>
              <a:rPr lang="en-US" sz="2400" b="1" dirty="0" smtClean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(MBD)</a:t>
            </a:r>
            <a:endParaRPr lang="en-US" sz="2400" dirty="0"/>
          </a:p>
        </p:txBody>
      </p:sp>
      <p:sp>
        <p:nvSpPr>
          <p:cNvPr id="28" name="Shape 22"/>
          <p:cNvSpPr/>
          <p:nvPr/>
        </p:nvSpPr>
        <p:spPr>
          <a:xfrm>
            <a:off x="3017520" y="8924544"/>
            <a:ext cx="365760" cy="0"/>
          </a:xfrm>
          <a:prstGeom prst="line">
            <a:avLst/>
          </a:prstGeom>
          <a:noFill/>
          <a:ln w="19050">
            <a:solidFill>
              <a:srgbClr val="1E3A8A"/>
            </a:solidFill>
            <a:prstDash val="solid"/>
          </a:ln>
        </p:spPr>
      </p:sp>
      <p:sp>
        <p:nvSpPr>
          <p:cNvPr id="32" name="Shape 4"/>
          <p:cNvSpPr/>
          <p:nvPr/>
        </p:nvSpPr>
        <p:spPr>
          <a:xfrm>
            <a:off x="548640" y="1965960"/>
            <a:ext cx="3629025" cy="0"/>
          </a:xfrm>
          <a:prstGeom prst="line">
            <a:avLst/>
          </a:prstGeom>
          <a:noFill/>
          <a:ln w="31750">
            <a:solidFill>
              <a:srgbClr val="1E3A8A"/>
            </a:solidFill>
            <a:prstDash val="solid"/>
          </a:ln>
        </p:spPr>
      </p:sp>
      <p:sp>
        <p:nvSpPr>
          <p:cNvPr id="33" name="Text 9"/>
          <p:cNvSpPr/>
          <p:nvPr/>
        </p:nvSpPr>
        <p:spPr>
          <a:xfrm>
            <a:off x="3017520" y="3611880"/>
            <a:ext cx="39044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200" b="1" dirty="0">
                <a:solidFill>
                  <a:srgbClr val="0070C0"/>
                </a:solidFill>
              </a:rPr>
              <a:t>Fast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File Format Converter &amp; Merge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4" name="Text 11"/>
          <p:cNvSpPr/>
          <p:nvPr/>
        </p:nvSpPr>
        <p:spPr>
          <a:xfrm>
            <a:off x="2924175" y="4023360"/>
            <a:ext cx="4180713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Real-Time Interface of Hull Block Model(</a:t>
            </a:r>
            <a:r>
              <a:rPr lang="en-US" altLang="ko-KR" sz="1000" dirty="0"/>
              <a:t>3D CAD </a:t>
            </a:r>
            <a:r>
              <a:rPr lang="en-US" altLang="ko-KR" sz="1000" dirty="0" err="1" smtClean="0"/>
              <a:t>Sytem</a:t>
            </a:r>
            <a:r>
              <a:rPr lang="en-US" altLang="ko-KR" sz="1000" dirty="0" smtClean="0"/>
              <a:t>)</a:t>
            </a:r>
            <a:endParaRPr lang="en-US" altLang="ko-KR" sz="1000" dirty="0" smtClean="0">
              <a:latin typeface="바탕"/>
              <a:ea typeface="바탕"/>
            </a:endParaRP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Summary</a:t>
            </a:r>
            <a:r>
              <a:rPr lang="ko-KR" altLang="en-US" sz="1000" dirty="0" smtClean="0">
                <a:latin typeface="바탕"/>
                <a:ea typeface="바탕"/>
              </a:rPr>
              <a:t> </a:t>
            </a:r>
            <a:r>
              <a:rPr lang="en-US" altLang="ko-KR" sz="1000" dirty="0" smtClean="0">
                <a:latin typeface="바탕"/>
                <a:ea typeface="바탕"/>
              </a:rPr>
              <a:t>Tables for Nesting(Plate/Profile/F-Bar) Systems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/>
              <a:t>Production Split Check </a:t>
            </a:r>
            <a:r>
              <a:rPr lang="en-US" altLang="ko-KR" sz="1000" dirty="0" smtClean="0"/>
              <a:t>    </a:t>
            </a:r>
            <a:r>
              <a:rPr lang="en-US" altLang="ko-KR" sz="1000" dirty="0" smtClean="0">
                <a:latin typeface="바탕"/>
                <a:ea typeface="바탕"/>
              </a:rPr>
              <a:t>★ Report BOM (</a:t>
            </a:r>
            <a:r>
              <a:rPr lang="en-US" altLang="ko-KR" sz="1000" dirty="0" err="1" smtClean="0">
                <a:latin typeface="바탕"/>
                <a:ea typeface="바탕"/>
              </a:rPr>
              <a:t>Ass’y</a:t>
            </a:r>
            <a:r>
              <a:rPr lang="en-US" altLang="ko-KR" sz="1000" dirty="0" smtClean="0">
                <a:latin typeface="바탕"/>
                <a:ea typeface="바탕"/>
              </a:rPr>
              <a:t> &amp; Cutting)</a:t>
            </a:r>
            <a:endParaRPr lang="en-US" altLang="ko-KR" sz="1000" dirty="0" smtClean="0"/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Support </a:t>
            </a:r>
            <a:r>
              <a:rPr lang="en-US" altLang="ko-KR" sz="1000" dirty="0" smtClean="0"/>
              <a:t>PPAN/CPAN    </a:t>
            </a: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Include Part Revision Check</a:t>
            </a:r>
            <a:endParaRPr lang="en-US" altLang="ko-KR" sz="1000" dirty="0"/>
          </a:p>
        </p:txBody>
      </p:sp>
      <p:sp>
        <p:nvSpPr>
          <p:cNvPr id="35" name="Text 9"/>
          <p:cNvSpPr/>
          <p:nvPr/>
        </p:nvSpPr>
        <p:spPr>
          <a:xfrm>
            <a:off x="2974657" y="6102477"/>
            <a:ext cx="4180713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200" b="1" dirty="0">
                <a:solidFill>
                  <a:srgbClr val="0070C0"/>
                </a:solidFill>
              </a:rPr>
              <a:t>Fast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File Format Converter &amp; Merge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6" name="Text 11"/>
          <p:cNvSpPr/>
          <p:nvPr/>
        </p:nvSpPr>
        <p:spPr>
          <a:xfrm>
            <a:off x="2924174" y="6513956"/>
            <a:ext cx="4274060" cy="12218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Plate / Profile / F-Bar Nesting</a:t>
            </a:r>
            <a:endParaRPr lang="en-US" altLang="ko-KR" sz="1000" dirty="0" smtClean="0">
              <a:latin typeface="바탕"/>
              <a:ea typeface="바탕"/>
            </a:endParaRP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Support </a:t>
            </a:r>
            <a:r>
              <a:rPr lang="en-US" altLang="ko-KR" sz="1000" dirty="0" smtClean="0"/>
              <a:t>Pre-Nest also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Generate NC-Code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Generate Excel-BOM (Ass’y / Cutt’g) with Diff. Check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Interface/Export to CAD System(</a:t>
            </a:r>
            <a:r>
              <a:rPr lang="en-US" altLang="ko-KR" sz="1000" dirty="0" err="1" smtClean="0"/>
              <a:t>Tribon</a:t>
            </a:r>
            <a:r>
              <a:rPr lang="en-US" altLang="ko-KR" sz="1000" dirty="0" smtClean="0"/>
              <a:t> M3 / </a:t>
            </a:r>
            <a:r>
              <a:rPr lang="en-US" altLang="ko-KR" sz="1000" dirty="0" err="1" smtClean="0"/>
              <a:t>Aveva</a:t>
            </a:r>
            <a:r>
              <a:rPr lang="en-US" altLang="ko-KR" sz="1000" dirty="0" smtClean="0"/>
              <a:t> Marine 12).</a:t>
            </a:r>
            <a:endParaRPr lang="en-US" sz="1000" dirty="0"/>
          </a:p>
        </p:txBody>
      </p:sp>
      <p:sp>
        <p:nvSpPr>
          <p:cNvPr id="37" name="Text 9"/>
          <p:cNvSpPr/>
          <p:nvPr/>
        </p:nvSpPr>
        <p:spPr>
          <a:xfrm>
            <a:off x="3017520" y="8596503"/>
            <a:ext cx="39044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200" b="1" dirty="0" smtClean="0">
                <a:solidFill>
                  <a:srgbClr val="0070C0"/>
                </a:solidFill>
              </a:rPr>
              <a:t>Real-Time </a:t>
            </a:r>
            <a:r>
              <a:rPr lang="en-US" altLang="ko-KR" sz="1200" b="1" dirty="0" err="1" smtClean="0">
                <a:solidFill>
                  <a:srgbClr val="0070C0"/>
                </a:solidFill>
              </a:rPr>
              <a:t>Drawingless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 Solution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8" name="Text 11"/>
          <p:cNvSpPr/>
          <p:nvPr/>
        </p:nvSpPr>
        <p:spPr>
          <a:xfrm>
            <a:off x="2924175" y="9010269"/>
            <a:ext cx="4288345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/>
              <a:t>Automatically interpret plate geometry and dimension. </a:t>
            </a:r>
            <a:endParaRPr lang="en-US" altLang="ko-KR" sz="1000" dirty="0" smtClean="0"/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Fast </a:t>
            </a:r>
            <a:r>
              <a:rPr lang="en-US" altLang="ko-KR" sz="1000" dirty="0"/>
              <a:t>and efficient hull part generation and verification. </a:t>
            </a:r>
            <a:endParaRPr lang="en-US" altLang="ko-KR" sz="1000" dirty="0" smtClean="0"/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Bevel </a:t>
            </a:r>
            <a:r>
              <a:rPr lang="en-US" altLang="ko-KR" sz="1000" dirty="0"/>
              <a:t>shape visualized directly on 3D hull parts</a:t>
            </a:r>
            <a:r>
              <a:rPr lang="en-US" altLang="ko-KR" sz="1000" dirty="0" smtClean="0"/>
              <a:t>.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Outfit </a:t>
            </a:r>
            <a:r>
              <a:rPr lang="en-US" altLang="ko-KR" sz="1000" dirty="0"/>
              <a:t>Model such as pipe spools can also be applied.</a:t>
            </a:r>
            <a:endParaRPr lang="en-US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258454"/>
            <a:ext cx="2375535" cy="140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8" y="5678424"/>
            <a:ext cx="2375535" cy="13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8174736"/>
            <a:ext cx="2375535" cy="164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 4"/>
          <p:cNvSpPr/>
          <p:nvPr/>
        </p:nvSpPr>
        <p:spPr>
          <a:xfrm>
            <a:off x="1417320" y="1211580"/>
            <a:ext cx="198310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(A)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39" name="Text 15"/>
          <p:cNvSpPr/>
          <p:nvPr/>
        </p:nvSpPr>
        <p:spPr>
          <a:xfrm>
            <a:off x="335788" y="10211562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 smtClean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vega3d.xyz</a:t>
            </a:r>
            <a:endParaRPr lang="en-US" sz="1200" dirty="0"/>
          </a:p>
        </p:txBody>
      </p:sp>
      <p:sp>
        <p:nvSpPr>
          <p:cNvPr id="40" name="Text 25"/>
          <p:cNvSpPr/>
          <p:nvPr/>
        </p:nvSpPr>
        <p:spPr>
          <a:xfrm>
            <a:off x="5276088" y="10192512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900" dirty="0" smtClean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04 / </a:t>
            </a:r>
            <a:r>
              <a:rPr lang="en-US" altLang="ko-KR" sz="9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08</a:t>
            </a:r>
            <a:endParaRPr lang="en-US" altLang="ko-KR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457200"/>
            <a:ext cx="1005840" cy="32918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61688" y="512064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kern="0" spc="300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 · </a:t>
            </a:r>
            <a:r>
              <a:rPr lang="en-US" sz="1000" b="1" kern="0" spc="300" dirty="0" smtClean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Marine Solutions</a:t>
            </a:r>
            <a:endParaRPr lang="en-US" sz="1000" dirty="0"/>
          </a:p>
        </p:txBody>
      </p:sp>
      <p:sp>
        <p:nvSpPr>
          <p:cNvPr id="4" name="Shape 1"/>
          <p:cNvSpPr/>
          <p:nvPr/>
        </p:nvSpPr>
        <p:spPr>
          <a:xfrm>
            <a:off x="457200" y="960120"/>
            <a:ext cx="6647688" cy="0"/>
          </a:xfrm>
          <a:prstGeom prst="line">
            <a:avLst/>
          </a:prstGeom>
          <a:noFill/>
          <a:ln w="9525">
            <a:solidFill>
              <a:srgbClr val="D9DDE3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1188720"/>
            <a:ext cx="129540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5600" b="1" dirty="0">
                <a:solidFill>
                  <a:srgbClr val="FF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5600" dirty="0">
              <a:solidFill>
                <a:srgbClr val="FF0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417320" y="1554480"/>
            <a:ext cx="568756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11111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Marine Solutions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417320" y="1965960"/>
            <a:ext cx="568756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A3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AI-driven analysis, search and generation across your 3D data.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457200" y="2743200"/>
            <a:ext cx="6647688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3017520" y="2907792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 smtClean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M14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3017520" y="3154680"/>
            <a:ext cx="408736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Lightening Model</a:t>
            </a:r>
            <a:endParaRPr lang="en-US" sz="2400" dirty="0"/>
          </a:p>
        </p:txBody>
      </p:sp>
      <p:sp>
        <p:nvSpPr>
          <p:cNvPr id="14" name="Shape 10"/>
          <p:cNvSpPr/>
          <p:nvPr/>
        </p:nvSpPr>
        <p:spPr>
          <a:xfrm>
            <a:off x="3017520" y="3931920"/>
            <a:ext cx="365760" cy="0"/>
          </a:xfrm>
          <a:prstGeom prst="line">
            <a:avLst/>
          </a:prstGeom>
          <a:noFill/>
          <a:ln w="19050">
            <a:solidFill>
              <a:srgbClr val="1E3A8A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457200" y="5239512"/>
            <a:ext cx="6647688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18" name="Text 13"/>
          <p:cNvSpPr/>
          <p:nvPr/>
        </p:nvSpPr>
        <p:spPr>
          <a:xfrm>
            <a:off x="3017520" y="540410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 smtClean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M15</a:t>
            </a:r>
            <a:endParaRPr lang="en-US" sz="1100" dirty="0"/>
          </a:p>
        </p:txBody>
      </p:sp>
      <p:sp>
        <p:nvSpPr>
          <p:cNvPr id="19" name="Text 14"/>
          <p:cNvSpPr/>
          <p:nvPr/>
        </p:nvSpPr>
        <p:spPr>
          <a:xfrm>
            <a:off x="3017520" y="5650992"/>
            <a:ext cx="390448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Hole Manager</a:t>
            </a:r>
            <a:endParaRPr lang="en-US" sz="2400" dirty="0"/>
          </a:p>
        </p:txBody>
      </p:sp>
      <p:sp>
        <p:nvSpPr>
          <p:cNvPr id="21" name="Shape 16"/>
          <p:cNvSpPr/>
          <p:nvPr/>
        </p:nvSpPr>
        <p:spPr>
          <a:xfrm>
            <a:off x="3017520" y="6428232"/>
            <a:ext cx="365760" cy="0"/>
          </a:xfrm>
          <a:prstGeom prst="line">
            <a:avLst/>
          </a:prstGeom>
          <a:noFill/>
          <a:ln w="19050">
            <a:solidFill>
              <a:srgbClr val="1E3A8A"/>
            </a:solidFill>
            <a:prstDash val="solid"/>
          </a:ln>
        </p:spPr>
      </p:sp>
      <p:sp>
        <p:nvSpPr>
          <p:cNvPr id="23" name="Shape 18"/>
          <p:cNvSpPr/>
          <p:nvPr/>
        </p:nvSpPr>
        <p:spPr>
          <a:xfrm>
            <a:off x="457200" y="7735824"/>
            <a:ext cx="6647688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25" name="Text 19"/>
          <p:cNvSpPr/>
          <p:nvPr/>
        </p:nvSpPr>
        <p:spPr>
          <a:xfrm>
            <a:off x="3017520" y="7900416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 smtClean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M16</a:t>
            </a:r>
            <a:endParaRPr lang="en-US" sz="1100" dirty="0"/>
          </a:p>
        </p:txBody>
      </p:sp>
      <p:sp>
        <p:nvSpPr>
          <p:cNvPr id="26" name="Text 20"/>
          <p:cNvSpPr/>
          <p:nvPr/>
        </p:nvSpPr>
        <p:spPr>
          <a:xfrm>
            <a:off x="3017520" y="8147304"/>
            <a:ext cx="390448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Weld Length</a:t>
            </a:r>
            <a:endParaRPr lang="en-US" sz="2400" dirty="0"/>
          </a:p>
        </p:txBody>
      </p:sp>
      <p:sp>
        <p:nvSpPr>
          <p:cNvPr id="28" name="Shape 22"/>
          <p:cNvSpPr/>
          <p:nvPr/>
        </p:nvSpPr>
        <p:spPr>
          <a:xfrm>
            <a:off x="3017520" y="8924544"/>
            <a:ext cx="365760" cy="0"/>
          </a:xfrm>
          <a:prstGeom prst="line">
            <a:avLst/>
          </a:prstGeom>
          <a:noFill/>
          <a:ln w="19050">
            <a:solidFill>
              <a:srgbClr val="1E3A8A"/>
            </a:solidFill>
            <a:prstDash val="solid"/>
          </a:ln>
        </p:spPr>
      </p:sp>
      <p:sp>
        <p:nvSpPr>
          <p:cNvPr id="32" name="Shape 4"/>
          <p:cNvSpPr/>
          <p:nvPr/>
        </p:nvSpPr>
        <p:spPr>
          <a:xfrm>
            <a:off x="548640" y="1965960"/>
            <a:ext cx="3629025" cy="0"/>
          </a:xfrm>
          <a:prstGeom prst="line">
            <a:avLst/>
          </a:prstGeom>
          <a:noFill/>
          <a:ln w="31750">
            <a:solidFill>
              <a:srgbClr val="1E3A8A"/>
            </a:solidFill>
            <a:prstDash val="solid"/>
          </a:ln>
        </p:spPr>
      </p:sp>
      <p:sp>
        <p:nvSpPr>
          <p:cNvPr id="33" name="Text 9"/>
          <p:cNvSpPr/>
          <p:nvPr/>
        </p:nvSpPr>
        <p:spPr>
          <a:xfrm>
            <a:off x="3017520" y="3611880"/>
            <a:ext cx="39044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200" b="1" dirty="0">
                <a:solidFill>
                  <a:srgbClr val="0070C0"/>
                </a:solidFill>
              </a:rPr>
              <a:t>Fast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Lightening 3D Model Shape &amp; File Size 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4" name="Text 11"/>
          <p:cNvSpPr/>
          <p:nvPr/>
        </p:nvSpPr>
        <p:spPr>
          <a:xfrm>
            <a:off x="2924175" y="4023360"/>
            <a:ext cx="4180713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Convert STEP/IGES </a:t>
            </a:r>
            <a:r>
              <a:rPr lang="en-US" altLang="ko-KR" sz="1000" dirty="0"/>
              <a:t>files into lightweight models, then further optimize </a:t>
            </a:r>
            <a:r>
              <a:rPr lang="en-US" altLang="ko-KR" sz="1000" dirty="0" smtClean="0"/>
              <a:t>    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    by </a:t>
            </a:r>
            <a:r>
              <a:rPr lang="en-US" altLang="ko-KR" sz="1000" dirty="0"/>
              <a:t>separating them into Exterior and Interior models. </a:t>
            </a:r>
            <a:endParaRPr lang="en-US" altLang="ko-KR" sz="1000" dirty="0" smtClean="0"/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Supports </a:t>
            </a:r>
            <a:r>
              <a:rPr lang="en-US" altLang="ko-KR" sz="1000" dirty="0"/>
              <a:t>output in various formats including .STEP/.IGES and .GLB, and </a:t>
            </a:r>
            <a:endParaRPr lang="en-US" altLang="ko-KR" sz="1000" dirty="0" smtClean="0"/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    can </a:t>
            </a:r>
            <a:r>
              <a:rPr lang="en-US" altLang="ko-KR" sz="1000" dirty="0"/>
              <a:t>also generate CAD models directly for platforms such as AVEVA. </a:t>
            </a:r>
            <a:endParaRPr lang="en-US" altLang="ko-KR" sz="1000" dirty="0" smtClean="0"/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>
                <a:latin typeface="바탕"/>
                <a:ea typeface="바탕"/>
              </a:rPr>
              <a:t> </a:t>
            </a:r>
            <a:r>
              <a:rPr lang="en-US" altLang="ko-KR" sz="1000" dirty="0" smtClean="0"/>
              <a:t>Easily </a:t>
            </a:r>
            <a:r>
              <a:rPr lang="en-US" altLang="ko-KR" sz="1000" dirty="0"/>
              <a:t>reduce model data while maintaining visual quality. </a:t>
            </a:r>
            <a:endParaRPr lang="en-US" sz="1000" dirty="0"/>
          </a:p>
        </p:txBody>
      </p:sp>
      <p:sp>
        <p:nvSpPr>
          <p:cNvPr id="35" name="Text 9"/>
          <p:cNvSpPr/>
          <p:nvPr/>
        </p:nvSpPr>
        <p:spPr>
          <a:xfrm>
            <a:off x="3110865" y="6102477"/>
            <a:ext cx="39044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200" b="1" dirty="0" smtClean="0">
                <a:solidFill>
                  <a:srgbClr val="0070C0"/>
                </a:solidFill>
              </a:rPr>
              <a:t>Automated </a:t>
            </a:r>
            <a:r>
              <a:rPr lang="en-US" altLang="ko-KR" sz="1200" b="1" dirty="0">
                <a:solidFill>
                  <a:srgbClr val="0070C0"/>
                </a:solidFill>
              </a:rPr>
              <a:t>hole management system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6" name="Text 11"/>
          <p:cNvSpPr/>
          <p:nvPr/>
        </p:nvSpPr>
        <p:spPr>
          <a:xfrm>
            <a:off x="2924176" y="6513957"/>
            <a:ext cx="4274058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/>
              <a:t>Automated Interference </a:t>
            </a:r>
            <a:r>
              <a:rPr lang="en-US" altLang="ko-KR" sz="1000" dirty="0" smtClean="0"/>
              <a:t>Detection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/>
              <a:t>Standardized Hole </a:t>
            </a:r>
            <a:r>
              <a:rPr lang="en-US" altLang="ko-KR" sz="1000" dirty="0" smtClean="0"/>
              <a:t>Dimensioning</a:t>
            </a:r>
            <a:endParaRPr lang="en-US" altLang="ko-KR" sz="1000" dirty="0">
              <a:latin typeface="바탕"/>
              <a:ea typeface="바탕"/>
            </a:endParaRP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/>
              <a:t>Dynamic Hole Management (Hole Plan</a:t>
            </a:r>
            <a:r>
              <a:rPr lang="en-US" altLang="ko-KR" sz="1000" dirty="0" smtClean="0"/>
              <a:t>)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/>
              <a:t>Automatic Drawing &amp; </a:t>
            </a:r>
            <a:r>
              <a:rPr lang="en-US" altLang="ko-KR" sz="1000" dirty="0" smtClean="0"/>
              <a:t>Report</a:t>
            </a:r>
            <a:endParaRPr lang="en-US" sz="1000" dirty="0"/>
          </a:p>
        </p:txBody>
      </p:sp>
      <p:sp>
        <p:nvSpPr>
          <p:cNvPr id="37" name="Text 9"/>
          <p:cNvSpPr/>
          <p:nvPr/>
        </p:nvSpPr>
        <p:spPr>
          <a:xfrm>
            <a:off x="3125152" y="8598789"/>
            <a:ext cx="39044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200" b="1" dirty="0">
                <a:solidFill>
                  <a:srgbClr val="0070C0"/>
                </a:solidFill>
              </a:rPr>
              <a:t>Generation of welding information between Hull </a:t>
            </a:r>
            <a:r>
              <a:rPr lang="en-US" altLang="ko-KR" sz="1200" b="1" dirty="0" err="1">
                <a:solidFill>
                  <a:srgbClr val="0070C0"/>
                </a:solidFill>
              </a:rPr>
              <a:t>Moels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8" name="Text 11"/>
          <p:cNvSpPr/>
          <p:nvPr/>
        </p:nvSpPr>
        <p:spPr>
          <a:xfrm>
            <a:off x="2924177" y="9010269"/>
            <a:ext cx="4288344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/>
              <a:t>Stage </a:t>
            </a:r>
            <a:r>
              <a:rPr lang="en-US" altLang="ko-KR" sz="1000" dirty="0" smtClean="0"/>
              <a:t>calc.  </a:t>
            </a:r>
            <a:r>
              <a:rPr lang="en-US" altLang="ko-KR" sz="1000" dirty="0"/>
              <a:t>function utilizing </a:t>
            </a:r>
            <a:r>
              <a:rPr lang="en-US" altLang="ko-KR" sz="1000" dirty="0" err="1"/>
              <a:t>Ass’y</a:t>
            </a:r>
            <a:r>
              <a:rPr lang="en-US" altLang="ko-KR" sz="1000" dirty="0"/>
              <a:t> Tree and Block mounting schedule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Welding </a:t>
            </a:r>
            <a:r>
              <a:rPr lang="en-US" altLang="ko-KR" sz="1000" dirty="0"/>
              <a:t>position calculation function utilizing Assembly Base and PE Base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Joint </a:t>
            </a:r>
            <a:r>
              <a:rPr lang="en-US" altLang="ko-KR" sz="1000" dirty="0"/>
              <a:t>Length / NWR / Field Work Volume </a:t>
            </a:r>
            <a:r>
              <a:rPr lang="en-US" altLang="ko-KR" sz="1000" dirty="0" smtClean="0"/>
              <a:t>calc.  </a:t>
            </a:r>
            <a:r>
              <a:rPr lang="en-US" altLang="ko-KR" sz="1000" dirty="0"/>
              <a:t>function between blocks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Bevel </a:t>
            </a:r>
            <a:r>
              <a:rPr lang="en-US" altLang="ko-KR" sz="1000" dirty="0"/>
              <a:t>calculation function utilizing Bevel </a:t>
            </a:r>
            <a:r>
              <a:rPr lang="en-US" altLang="ko-KR" sz="1000" dirty="0" smtClean="0"/>
              <a:t>Code    </a:t>
            </a:r>
            <a:r>
              <a:rPr lang="en-US" altLang="ko-KR" sz="1000" dirty="0" smtClean="0">
                <a:latin typeface="바탕"/>
                <a:ea typeface="바탕"/>
              </a:rPr>
              <a:t>★</a:t>
            </a:r>
            <a:r>
              <a:rPr lang="en-US" altLang="ko-KR" sz="1000" dirty="0" smtClean="0"/>
              <a:t> Report </a:t>
            </a:r>
            <a:r>
              <a:rPr lang="en-US" altLang="ko-KR" sz="1000" dirty="0"/>
              <a:t>function</a:t>
            </a:r>
            <a:endParaRPr lang="en-US" sz="1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3" y="3276889"/>
            <a:ext cx="2404872" cy="1492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4" y="5549668"/>
            <a:ext cx="2419731" cy="165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4" y="8147303"/>
            <a:ext cx="2419731" cy="159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 4"/>
          <p:cNvSpPr/>
          <p:nvPr/>
        </p:nvSpPr>
        <p:spPr>
          <a:xfrm>
            <a:off x="1417320" y="1211580"/>
            <a:ext cx="198310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(B)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40" name="Text 15"/>
          <p:cNvSpPr/>
          <p:nvPr/>
        </p:nvSpPr>
        <p:spPr>
          <a:xfrm>
            <a:off x="335788" y="10211562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 smtClean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vega3d.xyz</a:t>
            </a:r>
            <a:endParaRPr lang="en-US" sz="1200" dirty="0"/>
          </a:p>
        </p:txBody>
      </p:sp>
      <p:sp>
        <p:nvSpPr>
          <p:cNvPr id="41" name="Text 25"/>
          <p:cNvSpPr/>
          <p:nvPr/>
        </p:nvSpPr>
        <p:spPr>
          <a:xfrm>
            <a:off x="5276088" y="10192512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900" dirty="0" smtClean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05 / </a:t>
            </a:r>
            <a:r>
              <a:rPr lang="en-US" altLang="ko-KR" sz="9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08</a:t>
            </a:r>
            <a:endParaRPr lang="en-US" altLang="ko-KR" sz="900" dirty="0"/>
          </a:p>
        </p:txBody>
      </p:sp>
    </p:spTree>
    <p:extLst>
      <p:ext uri="{BB962C8B-B14F-4D97-AF65-F5344CB8AC3E}">
        <p14:creationId xmlns:p14="http://schemas.microsoft.com/office/powerpoint/2010/main" val="336947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457200"/>
            <a:ext cx="1005840" cy="32918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61688" y="512064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altLang="ko-KR" sz="1000" b="1" kern="0" spc="300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 · Marine Solutions</a:t>
            </a:r>
            <a:endParaRPr lang="en-US" altLang="ko-KR" sz="1000" dirty="0"/>
          </a:p>
        </p:txBody>
      </p:sp>
      <p:sp>
        <p:nvSpPr>
          <p:cNvPr id="4" name="Shape 1"/>
          <p:cNvSpPr/>
          <p:nvPr/>
        </p:nvSpPr>
        <p:spPr>
          <a:xfrm>
            <a:off x="457200" y="960120"/>
            <a:ext cx="6647688" cy="0"/>
          </a:xfrm>
          <a:prstGeom prst="line">
            <a:avLst/>
          </a:prstGeom>
          <a:noFill/>
          <a:ln w="9525">
            <a:solidFill>
              <a:srgbClr val="D9DDE3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1188720"/>
            <a:ext cx="129540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5600" b="1" dirty="0">
                <a:solidFill>
                  <a:srgbClr val="FF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5600" dirty="0">
              <a:solidFill>
                <a:srgbClr val="FF0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417320" y="1554480"/>
            <a:ext cx="568756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11111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Marine Solutions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417320" y="1965960"/>
            <a:ext cx="568756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A3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AI-driven analysis, search and generation across your 3D data.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457200" y="2743200"/>
            <a:ext cx="6647688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3017520" y="2907792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 smtClean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M17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3017520" y="3154680"/>
            <a:ext cx="408736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Paint Area</a:t>
            </a:r>
            <a:endParaRPr lang="en-US" sz="2400" dirty="0"/>
          </a:p>
        </p:txBody>
      </p:sp>
      <p:sp>
        <p:nvSpPr>
          <p:cNvPr id="14" name="Shape 10"/>
          <p:cNvSpPr/>
          <p:nvPr/>
        </p:nvSpPr>
        <p:spPr>
          <a:xfrm>
            <a:off x="3017520" y="3931920"/>
            <a:ext cx="365760" cy="0"/>
          </a:xfrm>
          <a:prstGeom prst="line">
            <a:avLst/>
          </a:prstGeom>
          <a:noFill/>
          <a:ln w="19050">
            <a:solidFill>
              <a:srgbClr val="1E3A8A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457200" y="5239512"/>
            <a:ext cx="6647688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18" name="Text 13"/>
          <p:cNvSpPr/>
          <p:nvPr/>
        </p:nvSpPr>
        <p:spPr>
          <a:xfrm>
            <a:off x="3017520" y="540410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 smtClean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M18</a:t>
            </a:r>
            <a:endParaRPr lang="en-US" sz="1100" dirty="0"/>
          </a:p>
        </p:txBody>
      </p:sp>
      <p:sp>
        <p:nvSpPr>
          <p:cNvPr id="19" name="Text 14"/>
          <p:cNvSpPr/>
          <p:nvPr/>
        </p:nvSpPr>
        <p:spPr>
          <a:xfrm>
            <a:off x="3017520" y="5650992"/>
            <a:ext cx="390448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GML Generation</a:t>
            </a:r>
            <a:endParaRPr lang="en-US" sz="2400" dirty="0"/>
          </a:p>
        </p:txBody>
      </p:sp>
      <p:sp>
        <p:nvSpPr>
          <p:cNvPr id="21" name="Shape 16"/>
          <p:cNvSpPr/>
          <p:nvPr/>
        </p:nvSpPr>
        <p:spPr>
          <a:xfrm>
            <a:off x="3017520" y="6428232"/>
            <a:ext cx="365760" cy="0"/>
          </a:xfrm>
          <a:prstGeom prst="line">
            <a:avLst/>
          </a:prstGeom>
          <a:noFill/>
          <a:ln w="19050">
            <a:solidFill>
              <a:srgbClr val="1E3A8A"/>
            </a:solidFill>
            <a:prstDash val="solid"/>
          </a:ln>
        </p:spPr>
      </p:sp>
      <p:sp>
        <p:nvSpPr>
          <p:cNvPr id="23" name="Shape 18"/>
          <p:cNvSpPr/>
          <p:nvPr/>
        </p:nvSpPr>
        <p:spPr>
          <a:xfrm>
            <a:off x="457200" y="7735824"/>
            <a:ext cx="6647688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25" name="Text 19"/>
          <p:cNvSpPr/>
          <p:nvPr/>
        </p:nvSpPr>
        <p:spPr>
          <a:xfrm>
            <a:off x="3017520" y="7900416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 smtClean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M19</a:t>
            </a:r>
            <a:endParaRPr lang="en-US" sz="1100" dirty="0"/>
          </a:p>
        </p:txBody>
      </p:sp>
      <p:sp>
        <p:nvSpPr>
          <p:cNvPr id="26" name="Text 20"/>
          <p:cNvSpPr/>
          <p:nvPr/>
        </p:nvSpPr>
        <p:spPr>
          <a:xfrm>
            <a:off x="3017520" y="8147304"/>
            <a:ext cx="390448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3D Model Revision Check</a:t>
            </a:r>
            <a:endParaRPr lang="en-US" sz="2400" dirty="0"/>
          </a:p>
        </p:txBody>
      </p:sp>
      <p:sp>
        <p:nvSpPr>
          <p:cNvPr id="28" name="Shape 22"/>
          <p:cNvSpPr/>
          <p:nvPr/>
        </p:nvSpPr>
        <p:spPr>
          <a:xfrm>
            <a:off x="3017520" y="8924544"/>
            <a:ext cx="365760" cy="0"/>
          </a:xfrm>
          <a:prstGeom prst="line">
            <a:avLst/>
          </a:prstGeom>
          <a:noFill/>
          <a:ln w="19050">
            <a:solidFill>
              <a:srgbClr val="1E3A8A"/>
            </a:solidFill>
            <a:prstDash val="solid"/>
          </a:ln>
        </p:spPr>
      </p:sp>
      <p:sp>
        <p:nvSpPr>
          <p:cNvPr id="32" name="Shape 4"/>
          <p:cNvSpPr/>
          <p:nvPr/>
        </p:nvSpPr>
        <p:spPr>
          <a:xfrm>
            <a:off x="548640" y="1965960"/>
            <a:ext cx="3629025" cy="0"/>
          </a:xfrm>
          <a:prstGeom prst="line">
            <a:avLst/>
          </a:prstGeom>
          <a:noFill/>
          <a:ln w="31750">
            <a:solidFill>
              <a:srgbClr val="1E3A8A"/>
            </a:solidFill>
            <a:prstDash val="solid"/>
          </a:ln>
        </p:spPr>
      </p:sp>
      <p:sp>
        <p:nvSpPr>
          <p:cNvPr id="33" name="Text 9"/>
          <p:cNvSpPr/>
          <p:nvPr/>
        </p:nvSpPr>
        <p:spPr>
          <a:xfrm>
            <a:off x="3017520" y="3611880"/>
            <a:ext cx="39044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200" b="1" dirty="0">
                <a:solidFill>
                  <a:srgbClr val="0070C0"/>
                </a:solidFill>
              </a:rPr>
              <a:t>Fast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File Format Converter &amp; Merge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4" name="Text 11"/>
          <p:cNvSpPr/>
          <p:nvPr/>
        </p:nvSpPr>
        <p:spPr>
          <a:xfrm>
            <a:off x="2857501" y="4023360"/>
            <a:ext cx="4247388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/>
              <a:t>Automatically identifies paint-area from the 3D ship model. </a:t>
            </a:r>
          </a:p>
          <a:p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Fast </a:t>
            </a:r>
            <a:r>
              <a:rPr lang="en-US" altLang="ko-KR" sz="1000" dirty="0"/>
              <a:t>and accurate analysis even for large-scale ship and plant models. </a:t>
            </a:r>
          </a:p>
          <a:p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Enhances </a:t>
            </a:r>
            <a:r>
              <a:rPr lang="en-US" altLang="ko-KR" sz="1000" dirty="0"/>
              <a:t>painting management and production preparation. </a:t>
            </a:r>
          </a:p>
          <a:p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Improves </a:t>
            </a:r>
            <a:r>
              <a:rPr lang="en-US" altLang="ko-KR" sz="1000" dirty="0"/>
              <a:t>accuracy in material </a:t>
            </a:r>
            <a:r>
              <a:rPr lang="en-US" altLang="ko-KR" sz="1000" dirty="0" smtClean="0"/>
              <a:t>estimation while </a:t>
            </a:r>
            <a:r>
              <a:rPr lang="en-US" altLang="ko-KR" sz="1000" dirty="0"/>
              <a:t>reducing manual </a:t>
            </a:r>
            <a:r>
              <a:rPr lang="en-US" altLang="ko-KR" sz="1000" dirty="0" smtClean="0"/>
              <a:t>calc. time</a:t>
            </a:r>
            <a:r>
              <a:rPr lang="en-US" altLang="ko-KR" sz="1000" dirty="0"/>
              <a:t>. </a:t>
            </a:r>
          </a:p>
          <a:p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Filtering </a:t>
            </a:r>
            <a:r>
              <a:rPr lang="en-US" altLang="ko-KR" sz="1000" dirty="0" err="1" smtClean="0"/>
              <a:t>opti</a:t>
            </a:r>
            <a:r>
              <a:rPr lang="en-US" altLang="ko-KR" sz="1000" dirty="0" smtClean="0"/>
              <a:t>. allow </a:t>
            </a:r>
            <a:r>
              <a:rPr lang="en-US" altLang="ko-KR" sz="1000" dirty="0"/>
              <a:t>external/internal selection, hole removal, and more.</a:t>
            </a:r>
          </a:p>
        </p:txBody>
      </p:sp>
      <p:sp>
        <p:nvSpPr>
          <p:cNvPr id="35" name="Text 9"/>
          <p:cNvSpPr/>
          <p:nvPr/>
        </p:nvSpPr>
        <p:spPr>
          <a:xfrm>
            <a:off x="3110865" y="6102477"/>
            <a:ext cx="39044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200" b="1" dirty="0">
                <a:solidFill>
                  <a:srgbClr val="0070C0"/>
                </a:solidFill>
              </a:rPr>
              <a:t>Fast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File Format Converter &amp; Merge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6" name="Text 11"/>
          <p:cNvSpPr/>
          <p:nvPr/>
        </p:nvSpPr>
        <p:spPr>
          <a:xfrm>
            <a:off x="2857502" y="6513957"/>
            <a:ext cx="4340732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/>
              <a:t>AI Agent </a:t>
            </a:r>
            <a:r>
              <a:rPr lang="en-US" altLang="ko-KR" sz="1000" dirty="0" smtClean="0"/>
              <a:t>auto. generates </a:t>
            </a:r>
            <a:r>
              <a:rPr lang="en-US" altLang="ko-KR" sz="1000" dirty="0"/>
              <a:t>GML programs for Slot Holes and Collar Plates. </a:t>
            </a:r>
          </a:p>
          <a:p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Based </a:t>
            </a:r>
            <a:r>
              <a:rPr lang="en-US" altLang="ko-KR" sz="1000" dirty="0"/>
              <a:t>on AVEVA Marine / TRIBON production design rules. </a:t>
            </a:r>
          </a:p>
          <a:p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Instantly </a:t>
            </a:r>
            <a:r>
              <a:rPr lang="en-US" altLang="ko-KR" sz="1000" dirty="0"/>
              <a:t>interprets cut-out specs and creates accurate geometry. </a:t>
            </a:r>
          </a:p>
          <a:p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Easily </a:t>
            </a:r>
            <a:r>
              <a:rPr lang="en-US" altLang="ko-KR" sz="1000" dirty="0"/>
              <a:t>add new types; Bevel &amp; Weld info can be extended with AI. </a:t>
            </a:r>
          </a:p>
          <a:p>
            <a:r>
              <a:rPr lang="en-US" altLang="ko-KR" sz="1000" dirty="0"/>
              <a:t/>
            </a:r>
            <a:br>
              <a:rPr lang="en-US" altLang="ko-KR" sz="1000" dirty="0"/>
            </a:br>
            <a:endParaRPr lang="en-US" sz="1000" dirty="0"/>
          </a:p>
        </p:txBody>
      </p:sp>
      <p:sp>
        <p:nvSpPr>
          <p:cNvPr id="37" name="Text 9"/>
          <p:cNvSpPr/>
          <p:nvPr/>
        </p:nvSpPr>
        <p:spPr>
          <a:xfrm>
            <a:off x="3125152" y="8598789"/>
            <a:ext cx="39044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200" b="1" dirty="0">
                <a:solidFill>
                  <a:srgbClr val="0070C0"/>
                </a:solidFill>
              </a:rPr>
              <a:t>Comparison of the model's geometric accuracy and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topological Integrity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8" name="Text 11"/>
          <p:cNvSpPr/>
          <p:nvPr/>
        </p:nvSpPr>
        <p:spPr>
          <a:xfrm>
            <a:off x="2857503" y="9010269"/>
            <a:ext cx="4355018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Name </a:t>
            </a:r>
            <a:r>
              <a:rPr lang="en-US" altLang="ko-KR" sz="1000" dirty="0"/>
              <a:t>Normalization </a:t>
            </a:r>
            <a:r>
              <a:rPr lang="en-US" altLang="ko-KR" sz="1000" dirty="0" smtClean="0"/>
              <a:t>         </a:t>
            </a: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Geometry </a:t>
            </a:r>
            <a:r>
              <a:rPr lang="en-US" altLang="ko-KR" sz="1000" dirty="0"/>
              <a:t>&amp; </a:t>
            </a:r>
            <a:r>
              <a:rPr lang="en-US" altLang="ko-KR" sz="1000" dirty="0" smtClean="0"/>
              <a:t>Topology </a:t>
            </a:r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Based </a:t>
            </a:r>
            <a:r>
              <a:rPr lang="en-US" altLang="ko-KR" sz="1000" dirty="0"/>
              <a:t>Comparison -Large Model Loading </a:t>
            </a:r>
            <a:r>
              <a:rPr lang="en-US" altLang="ko-KR" sz="1000" dirty="0" smtClean="0"/>
              <a:t>      </a:t>
            </a: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Dual </a:t>
            </a:r>
            <a:r>
              <a:rPr lang="en-US" altLang="ko-KR" sz="1000" dirty="0"/>
              <a:t>Viewport Sync. </a:t>
            </a:r>
            <a:endParaRPr lang="en-US" altLang="ko-KR" sz="1000" dirty="0" smtClean="0"/>
          </a:p>
          <a:p>
            <a:pPr>
              <a:lnSpc>
                <a:spcPct val="135000"/>
              </a:lnSpc>
              <a:spcAft>
                <a:spcPts val="300"/>
              </a:spcAft>
              <a:buSzPct val="100000"/>
            </a:pP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See-Through </a:t>
            </a:r>
            <a:r>
              <a:rPr lang="en-US" altLang="ko-KR" sz="1000" dirty="0"/>
              <a:t>Highlight </a:t>
            </a:r>
            <a:r>
              <a:rPr lang="en-US" altLang="ko-KR" sz="1000" dirty="0" smtClean="0"/>
              <a:t>      </a:t>
            </a:r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 smtClean="0"/>
              <a:t>Unified </a:t>
            </a:r>
            <a:r>
              <a:rPr lang="en-US" altLang="ko-KR" sz="1000" dirty="0"/>
              <a:t>Viewport </a:t>
            </a:r>
            <a:r>
              <a:rPr lang="en-US" altLang="ko-KR" sz="1000" dirty="0" err="1"/>
              <a:t>Config</a:t>
            </a:r>
            <a:endParaRPr lang="en-US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0" y="3140296"/>
            <a:ext cx="1897214" cy="126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00" y="3806189"/>
            <a:ext cx="1879000" cy="102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5694616"/>
            <a:ext cx="2239570" cy="1487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1" y="8174736"/>
            <a:ext cx="2238910" cy="158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 4"/>
          <p:cNvSpPr/>
          <p:nvPr/>
        </p:nvSpPr>
        <p:spPr>
          <a:xfrm>
            <a:off x="1417320" y="1211580"/>
            <a:ext cx="198310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(C)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40" name="Text 15"/>
          <p:cNvSpPr/>
          <p:nvPr/>
        </p:nvSpPr>
        <p:spPr>
          <a:xfrm>
            <a:off x="335788" y="10211562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 smtClean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vega3d.xyz</a:t>
            </a:r>
            <a:endParaRPr lang="en-US" sz="1200" dirty="0"/>
          </a:p>
        </p:txBody>
      </p:sp>
      <p:sp>
        <p:nvSpPr>
          <p:cNvPr id="41" name="Text 25"/>
          <p:cNvSpPr/>
          <p:nvPr/>
        </p:nvSpPr>
        <p:spPr>
          <a:xfrm>
            <a:off x="5276088" y="10192512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900" dirty="0" smtClean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06 </a:t>
            </a:r>
            <a:r>
              <a:rPr lang="en-US" sz="9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/ </a:t>
            </a:r>
            <a:r>
              <a:rPr lang="en-US" altLang="ko-KR" sz="9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08</a:t>
            </a:r>
            <a:endParaRPr lang="en-US" altLang="ko-KR" sz="900" dirty="0"/>
          </a:p>
        </p:txBody>
      </p:sp>
    </p:spTree>
    <p:extLst>
      <p:ext uri="{BB962C8B-B14F-4D97-AF65-F5344CB8AC3E}">
        <p14:creationId xmlns:p14="http://schemas.microsoft.com/office/powerpoint/2010/main" val="389245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457200"/>
            <a:ext cx="1005840" cy="32918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61688" y="512064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altLang="ko-KR" sz="1000" b="1" kern="0" spc="300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 · Marine Solutions</a:t>
            </a:r>
            <a:endParaRPr lang="en-US" altLang="ko-KR" sz="1000" dirty="0"/>
          </a:p>
        </p:txBody>
      </p:sp>
      <p:sp>
        <p:nvSpPr>
          <p:cNvPr id="4" name="Shape 1"/>
          <p:cNvSpPr/>
          <p:nvPr/>
        </p:nvSpPr>
        <p:spPr>
          <a:xfrm>
            <a:off x="457200" y="960120"/>
            <a:ext cx="6647688" cy="0"/>
          </a:xfrm>
          <a:prstGeom prst="line">
            <a:avLst/>
          </a:prstGeom>
          <a:noFill/>
          <a:ln w="9525">
            <a:solidFill>
              <a:srgbClr val="D9DDE3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1188720"/>
            <a:ext cx="129540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5600" b="1" dirty="0">
                <a:solidFill>
                  <a:srgbClr val="FF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5600" dirty="0">
              <a:solidFill>
                <a:srgbClr val="FF0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417320" y="1554480"/>
            <a:ext cx="568756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11111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Marine Solutions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417320" y="1965960"/>
            <a:ext cx="568756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A3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AI-driven analysis, search and generation across your 3D data.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457200" y="2743200"/>
            <a:ext cx="6647688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32" name="Shape 4"/>
          <p:cNvSpPr/>
          <p:nvPr/>
        </p:nvSpPr>
        <p:spPr>
          <a:xfrm>
            <a:off x="548640" y="1965960"/>
            <a:ext cx="3629025" cy="0"/>
          </a:xfrm>
          <a:prstGeom prst="line">
            <a:avLst/>
          </a:prstGeom>
          <a:noFill/>
          <a:ln w="31750">
            <a:solidFill>
              <a:srgbClr val="1E3A8A"/>
            </a:solidFill>
            <a:prstDash val="solid"/>
          </a:ln>
        </p:spPr>
      </p:sp>
      <p:sp>
        <p:nvSpPr>
          <p:cNvPr id="39" name="Text 4"/>
          <p:cNvSpPr/>
          <p:nvPr/>
        </p:nvSpPr>
        <p:spPr>
          <a:xfrm>
            <a:off x="1417320" y="1211580"/>
            <a:ext cx="198310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(D)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9" name="Shape 12"/>
          <p:cNvSpPr/>
          <p:nvPr/>
        </p:nvSpPr>
        <p:spPr>
          <a:xfrm>
            <a:off x="457200" y="5239512"/>
            <a:ext cx="6647688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20" name="Text 13"/>
          <p:cNvSpPr/>
          <p:nvPr/>
        </p:nvSpPr>
        <p:spPr>
          <a:xfrm>
            <a:off x="3017520" y="300380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 smtClean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M20</a:t>
            </a:r>
            <a:endParaRPr lang="en-US" sz="1100" dirty="0"/>
          </a:p>
        </p:txBody>
      </p:sp>
      <p:sp>
        <p:nvSpPr>
          <p:cNvPr id="21" name="Text 14"/>
          <p:cNvSpPr/>
          <p:nvPr/>
        </p:nvSpPr>
        <p:spPr>
          <a:xfrm>
            <a:off x="3017520" y="3250692"/>
            <a:ext cx="411142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 err="1" smtClean="0">
                <a:latin typeface="Inter"/>
                <a:ea typeface="Inter"/>
              </a:rPr>
              <a:t>Ass’y</a:t>
            </a:r>
            <a:r>
              <a:rPr lang="en-US" sz="2400" b="1" dirty="0" smtClean="0">
                <a:latin typeface="Inter"/>
                <a:ea typeface="Inter"/>
              </a:rPr>
              <a:t> </a:t>
            </a:r>
            <a:r>
              <a:rPr lang="en-US" sz="2400" b="1" dirty="0" err="1" smtClean="0">
                <a:latin typeface="Inter"/>
                <a:ea typeface="Inter"/>
              </a:rPr>
              <a:t>Plan’g</a:t>
            </a:r>
            <a:r>
              <a:rPr lang="en-US" sz="2400" b="1" dirty="0" smtClean="0">
                <a:latin typeface="Inter"/>
                <a:ea typeface="Inter"/>
              </a:rPr>
              <a:t> Tree Auto.</a:t>
            </a:r>
            <a:endParaRPr lang="en-US" sz="2400" b="1" dirty="0">
              <a:latin typeface="Inter"/>
              <a:ea typeface="Inter"/>
            </a:endParaRPr>
          </a:p>
        </p:txBody>
      </p:sp>
      <p:sp>
        <p:nvSpPr>
          <p:cNvPr id="22" name="Shape 16"/>
          <p:cNvSpPr/>
          <p:nvPr/>
        </p:nvSpPr>
        <p:spPr>
          <a:xfrm>
            <a:off x="3017520" y="4027932"/>
            <a:ext cx="365760" cy="0"/>
          </a:xfrm>
          <a:prstGeom prst="line">
            <a:avLst/>
          </a:prstGeom>
          <a:noFill/>
          <a:ln w="19050">
            <a:solidFill>
              <a:srgbClr val="1E3A8A"/>
            </a:solidFill>
            <a:prstDash val="solid"/>
          </a:ln>
        </p:spPr>
      </p:sp>
      <p:sp>
        <p:nvSpPr>
          <p:cNvPr id="23" name="Shape 18"/>
          <p:cNvSpPr/>
          <p:nvPr/>
        </p:nvSpPr>
        <p:spPr>
          <a:xfrm>
            <a:off x="457200" y="7735824"/>
            <a:ext cx="6647688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27" name="Text 9"/>
          <p:cNvSpPr/>
          <p:nvPr/>
        </p:nvSpPr>
        <p:spPr>
          <a:xfrm>
            <a:off x="3110865" y="3702177"/>
            <a:ext cx="39044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200" b="1" dirty="0">
                <a:solidFill>
                  <a:srgbClr val="0070C0"/>
                </a:solidFill>
              </a:rPr>
              <a:t>Linking real-time configuration and 3D visualization of the mounting and assembly tree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28" name="Text 11"/>
          <p:cNvSpPr/>
          <p:nvPr/>
        </p:nvSpPr>
        <p:spPr>
          <a:xfrm>
            <a:off x="2788210" y="4037932"/>
            <a:ext cx="4340732" cy="11055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/>
              <a:t>Support for </a:t>
            </a:r>
            <a:r>
              <a:rPr lang="en-US" altLang="ko-KR" sz="1000" b="1" dirty="0"/>
              <a:t>automatic configuration</a:t>
            </a:r>
            <a:r>
              <a:rPr lang="en-US" altLang="ko-KR" sz="1000" dirty="0"/>
              <a:t> of Assembly Planning items based on </a:t>
            </a:r>
            <a:r>
              <a:rPr lang="en-US" altLang="ko-KR" sz="1000" dirty="0" smtClean="0"/>
              <a:t>  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model </a:t>
            </a:r>
            <a:r>
              <a:rPr lang="en-US" altLang="ko-KR" sz="1000" dirty="0"/>
              <a:t>naming schemes or model attribute information </a:t>
            </a:r>
            <a:endParaRPr lang="en-US" altLang="ko-KR" sz="1000" dirty="0" smtClean="0"/>
          </a:p>
          <a:p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/>
              <a:t>Real-time update management of hundreds of thousands of components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within </a:t>
            </a:r>
            <a:r>
              <a:rPr lang="en-US" altLang="ko-KR" sz="1000" dirty="0"/>
              <a:t>a construction project using a single tree system</a:t>
            </a:r>
            <a:endParaRPr lang="en-US" altLang="ko-KR" sz="1000" dirty="0" smtClean="0"/>
          </a:p>
          <a:p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/>
              <a:t>Performing system automation using Windows Task Scheduler </a:t>
            </a:r>
            <a:endParaRPr lang="en-US" altLang="ko-KR" sz="1000" dirty="0" smtClean="0"/>
          </a:p>
          <a:p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/>
              <a:t>Utilizing accurate models for each stage in the field </a:t>
            </a:r>
            <a:r>
              <a:rPr lang="en-US" altLang="ko-KR" sz="1000" dirty="0" err="1" smtClean="0"/>
              <a:t>applic</a:t>
            </a:r>
            <a:r>
              <a:rPr lang="en-US" altLang="ko-KR" sz="1000" dirty="0" smtClean="0"/>
              <a:t>. of </a:t>
            </a:r>
            <a:r>
              <a:rPr lang="en-US" altLang="ko-KR" sz="1000" dirty="0"/>
              <a:t>CAD modeling </a:t>
            </a:r>
            <a:br>
              <a:rPr lang="en-US" altLang="ko-KR" sz="1000" dirty="0"/>
            </a:br>
            <a:endParaRPr lang="en-US" sz="1000" dirty="0"/>
          </a:p>
        </p:txBody>
      </p:sp>
      <p:sp>
        <p:nvSpPr>
          <p:cNvPr id="40" name="Text 7"/>
          <p:cNvSpPr/>
          <p:nvPr/>
        </p:nvSpPr>
        <p:spPr>
          <a:xfrm>
            <a:off x="2967989" y="528980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 smtClean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M21</a:t>
            </a:r>
            <a:endParaRPr lang="en-US" sz="1100" dirty="0"/>
          </a:p>
        </p:txBody>
      </p:sp>
      <p:sp>
        <p:nvSpPr>
          <p:cNvPr id="41" name="Text 8"/>
          <p:cNvSpPr/>
          <p:nvPr/>
        </p:nvSpPr>
        <p:spPr>
          <a:xfrm>
            <a:off x="2967989" y="5536692"/>
            <a:ext cx="408736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More Solutions</a:t>
            </a:r>
            <a:endParaRPr lang="en-US" sz="2400" dirty="0"/>
          </a:p>
        </p:txBody>
      </p:sp>
      <p:sp>
        <p:nvSpPr>
          <p:cNvPr id="42" name="Shape 10"/>
          <p:cNvSpPr/>
          <p:nvPr/>
        </p:nvSpPr>
        <p:spPr>
          <a:xfrm>
            <a:off x="2967989" y="6313932"/>
            <a:ext cx="365760" cy="0"/>
          </a:xfrm>
          <a:prstGeom prst="line">
            <a:avLst/>
          </a:prstGeom>
          <a:noFill/>
          <a:ln w="19050">
            <a:solidFill>
              <a:srgbClr val="1E3A8A"/>
            </a:solidFill>
            <a:prstDash val="solid"/>
          </a:ln>
        </p:spPr>
      </p:sp>
      <p:sp>
        <p:nvSpPr>
          <p:cNvPr id="43" name="Text 9"/>
          <p:cNvSpPr/>
          <p:nvPr/>
        </p:nvSpPr>
        <p:spPr>
          <a:xfrm>
            <a:off x="2967989" y="5993892"/>
            <a:ext cx="39044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200" b="1" dirty="0">
                <a:solidFill>
                  <a:srgbClr val="0070C0"/>
                </a:solidFill>
              </a:rPr>
              <a:t>Solutions for improving work efficiency in production sites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44" name="Text 11"/>
          <p:cNvSpPr/>
          <p:nvPr/>
        </p:nvSpPr>
        <p:spPr>
          <a:xfrm>
            <a:off x="2807970" y="6405372"/>
            <a:ext cx="4247388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ko-KR" sz="1000" dirty="0">
                <a:latin typeface="바탕"/>
                <a:ea typeface="바탕"/>
              </a:rPr>
              <a:t>★ </a:t>
            </a:r>
            <a:r>
              <a:rPr lang="en-US" altLang="ko-KR" sz="1000" dirty="0"/>
              <a:t>Block &amp; Erection Accuracy Control </a:t>
            </a:r>
            <a:r>
              <a:rPr lang="en-US" altLang="ko-KR" sz="1000" dirty="0" smtClean="0"/>
              <a:t>System</a:t>
            </a:r>
          </a:p>
          <a:p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/>
              <a:t>Block Support Arrangement </a:t>
            </a:r>
            <a:r>
              <a:rPr lang="en-US" altLang="ko-KR" sz="1000" dirty="0" smtClean="0"/>
              <a:t>System</a:t>
            </a:r>
          </a:p>
          <a:p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/>
              <a:t>Block Arrangement Information Generation </a:t>
            </a:r>
            <a:r>
              <a:rPr lang="en-US" altLang="ko-KR" sz="1000" dirty="0" smtClean="0"/>
              <a:t>System</a:t>
            </a:r>
          </a:p>
          <a:p>
            <a:r>
              <a:rPr lang="en-US" altLang="ko-KR" sz="1000" dirty="0" smtClean="0">
                <a:latin typeface="바탕"/>
                <a:ea typeface="바탕"/>
              </a:rPr>
              <a:t>★ </a:t>
            </a:r>
            <a:r>
              <a:rPr lang="en-US" altLang="ko-KR" sz="1000" dirty="0"/>
              <a:t>Lifting Lug Design Support System</a:t>
            </a:r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2924">
            <a:off x="832772" y="6205763"/>
            <a:ext cx="1740593" cy="39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978372"/>
            <a:ext cx="833437" cy="1809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16" y="3159489"/>
            <a:ext cx="1540194" cy="1736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15"/>
          <p:cNvSpPr/>
          <p:nvPr/>
        </p:nvSpPr>
        <p:spPr>
          <a:xfrm>
            <a:off x="335788" y="10211562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 smtClean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vega3d.xyz</a:t>
            </a:r>
            <a:endParaRPr lang="en-US" sz="1200" dirty="0"/>
          </a:p>
        </p:txBody>
      </p:sp>
      <p:sp>
        <p:nvSpPr>
          <p:cNvPr id="33" name="Text 25"/>
          <p:cNvSpPr/>
          <p:nvPr/>
        </p:nvSpPr>
        <p:spPr>
          <a:xfrm>
            <a:off x="5276088" y="10192512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 smtClean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07 </a:t>
            </a:r>
            <a:r>
              <a:rPr lang="en-US" sz="9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/ </a:t>
            </a:r>
            <a:r>
              <a:rPr lang="en-US" sz="900" dirty="0" smtClean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1316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457200"/>
            <a:ext cx="1005840" cy="32918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61688" y="512064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kern="0" spc="400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CONTACT</a:t>
            </a:r>
            <a:endParaRPr lang="en-US" sz="1000" dirty="0"/>
          </a:p>
        </p:txBody>
      </p:sp>
      <p:sp>
        <p:nvSpPr>
          <p:cNvPr id="4" name="Shape 1"/>
          <p:cNvSpPr/>
          <p:nvPr/>
        </p:nvSpPr>
        <p:spPr>
          <a:xfrm>
            <a:off x="457200" y="960120"/>
            <a:ext cx="6647688" cy="0"/>
          </a:xfrm>
          <a:prstGeom prst="line">
            <a:avLst/>
          </a:prstGeom>
          <a:noFill/>
          <a:ln w="9525">
            <a:solidFill>
              <a:srgbClr val="D9DDE3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57200" y="8582025"/>
            <a:ext cx="6647688" cy="1428749"/>
          </a:xfrm>
          <a:prstGeom prst="rect">
            <a:avLst/>
          </a:prstGeom>
          <a:solidFill>
            <a:srgbClr val="F7F8FA"/>
          </a:solidFill>
          <a:ln w="6350">
            <a:solidFill>
              <a:srgbClr val="ECEEF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59576" y="1234440"/>
            <a:ext cx="5733288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11111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* Request </a:t>
            </a:r>
            <a:r>
              <a:rPr lang="en-US" sz="3200" b="1" dirty="0">
                <a:solidFill>
                  <a:srgbClr val="11111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Demo</a:t>
            </a:r>
            <a:endParaRPr lang="en-US" sz="3200" dirty="0"/>
          </a:p>
        </p:txBody>
      </p:sp>
      <p:sp>
        <p:nvSpPr>
          <p:cNvPr id="7" name="Shape 4"/>
          <p:cNvSpPr/>
          <p:nvPr/>
        </p:nvSpPr>
        <p:spPr>
          <a:xfrm>
            <a:off x="859575" y="1920240"/>
            <a:ext cx="3629025" cy="0"/>
          </a:xfrm>
          <a:prstGeom prst="line">
            <a:avLst/>
          </a:prstGeom>
          <a:noFill/>
          <a:ln w="31750">
            <a:solidFill>
              <a:srgbClr val="1E3A8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59576" y="2057400"/>
            <a:ext cx="5733288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3A3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Vega3D is an AI-powered visualization platform for massive 3D datasets.</a:t>
            </a:r>
            <a:endParaRPr lang="en-US" sz="1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3A3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 support tailored demos and proofs-of-concept for your environment</a:t>
            </a:r>
            <a:r>
              <a:rPr lang="en-US" sz="1200" dirty="0" smtClean="0">
                <a:solidFill>
                  <a:srgbClr val="3A3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457200" y="8197215"/>
            <a:ext cx="57332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PLATFORM</a:t>
            </a:r>
            <a:endParaRPr lang="en-US" sz="1000" dirty="0"/>
          </a:p>
        </p:txBody>
      </p:sp>
      <p:sp>
        <p:nvSpPr>
          <p:cNvPr id="23" name="Shape 20"/>
          <p:cNvSpPr/>
          <p:nvPr/>
        </p:nvSpPr>
        <p:spPr>
          <a:xfrm>
            <a:off x="2009775" y="8684895"/>
            <a:ext cx="1874520" cy="502920"/>
          </a:xfrm>
          <a:prstGeom prst="rect">
            <a:avLst/>
          </a:prstGeom>
          <a:solidFill>
            <a:srgbClr val="FFFFFF"/>
          </a:solidFill>
          <a:ln w="9525">
            <a:solidFill>
              <a:srgbClr val="D9DDE3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2009775" y="8684895"/>
            <a:ext cx="1874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 smtClean="0">
                <a:solidFill>
                  <a:srgbClr val="11111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Web</a:t>
            </a:r>
            <a:endParaRPr lang="en-US" sz="1000" dirty="0"/>
          </a:p>
        </p:txBody>
      </p:sp>
      <p:sp>
        <p:nvSpPr>
          <p:cNvPr id="25" name="Shape 22"/>
          <p:cNvSpPr/>
          <p:nvPr/>
        </p:nvSpPr>
        <p:spPr>
          <a:xfrm>
            <a:off x="4021455" y="8684895"/>
            <a:ext cx="1874520" cy="502920"/>
          </a:xfrm>
          <a:prstGeom prst="rect">
            <a:avLst/>
          </a:prstGeom>
          <a:solidFill>
            <a:srgbClr val="FFFFFF"/>
          </a:solidFill>
          <a:ln w="9525">
            <a:solidFill>
              <a:srgbClr val="D9DDE3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4021455" y="8684895"/>
            <a:ext cx="1874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11111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Windows </a:t>
            </a:r>
            <a:r>
              <a:rPr lang="en-US" sz="1000" dirty="0" smtClean="0">
                <a:solidFill>
                  <a:srgbClr val="11111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Desktop (</a:t>
            </a:r>
            <a:r>
              <a:rPr lang="en-US" altLang="ko-KR" sz="1000" dirty="0" smtClean="0">
                <a:solidFill>
                  <a:srgbClr val="11111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PC)</a:t>
            </a:r>
            <a:endParaRPr lang="en-US" sz="1000" dirty="0"/>
          </a:p>
        </p:txBody>
      </p:sp>
      <p:sp>
        <p:nvSpPr>
          <p:cNvPr id="27" name="Shape 24"/>
          <p:cNvSpPr/>
          <p:nvPr/>
        </p:nvSpPr>
        <p:spPr>
          <a:xfrm>
            <a:off x="2009775" y="9332595"/>
            <a:ext cx="1874520" cy="502920"/>
          </a:xfrm>
          <a:prstGeom prst="rect">
            <a:avLst/>
          </a:prstGeom>
          <a:solidFill>
            <a:srgbClr val="FFFFFF"/>
          </a:solidFill>
          <a:ln w="9525">
            <a:solidFill>
              <a:srgbClr val="D9DDE3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2009775" y="9349740"/>
            <a:ext cx="1874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 smtClean="0">
                <a:solidFill>
                  <a:srgbClr val="11111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On-Premise</a:t>
            </a:r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" y="2848530"/>
            <a:ext cx="7360999" cy="98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hape 24"/>
          <p:cNvSpPr/>
          <p:nvPr/>
        </p:nvSpPr>
        <p:spPr>
          <a:xfrm>
            <a:off x="4021455" y="9332595"/>
            <a:ext cx="1874520" cy="502920"/>
          </a:xfrm>
          <a:prstGeom prst="rect">
            <a:avLst/>
          </a:prstGeom>
          <a:solidFill>
            <a:srgbClr val="FFFFFF"/>
          </a:solidFill>
          <a:ln w="9525">
            <a:solidFill>
              <a:srgbClr val="D9DDE3"/>
            </a:solidFill>
            <a:prstDash val="solid"/>
          </a:ln>
        </p:spPr>
      </p:sp>
      <p:sp>
        <p:nvSpPr>
          <p:cNvPr id="30" name="Text 25"/>
          <p:cNvSpPr/>
          <p:nvPr/>
        </p:nvSpPr>
        <p:spPr>
          <a:xfrm>
            <a:off x="4021455" y="9332595"/>
            <a:ext cx="1874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 smtClean="0">
                <a:solidFill>
                  <a:srgbClr val="11111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Cloud</a:t>
            </a:r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3" y="4419600"/>
            <a:ext cx="7161646" cy="36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544" y="4048125"/>
            <a:ext cx="3429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15"/>
          <p:cNvSpPr/>
          <p:nvPr/>
        </p:nvSpPr>
        <p:spPr>
          <a:xfrm>
            <a:off x="335788" y="10211562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 smtClean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vega3d.xyz</a:t>
            </a:r>
            <a:endParaRPr lang="en-US" sz="1200" dirty="0"/>
          </a:p>
        </p:txBody>
      </p:sp>
      <p:sp>
        <p:nvSpPr>
          <p:cNvPr id="32" name="Text 25"/>
          <p:cNvSpPr/>
          <p:nvPr/>
        </p:nvSpPr>
        <p:spPr>
          <a:xfrm>
            <a:off x="5276088" y="10192512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 smtClean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08 / 08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1097</Words>
  <Application>Microsoft Office PowerPoint</Application>
  <PresentationFormat>사용자 지정</PresentationFormat>
  <Paragraphs>193</Paragraphs>
  <Slides>8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papakilo3@naver.com</cp:lastModifiedBy>
  <cp:revision>42</cp:revision>
  <dcterms:created xsi:type="dcterms:W3CDTF">2026-05-03T18:36:49Z</dcterms:created>
  <dcterms:modified xsi:type="dcterms:W3CDTF">2026-05-24T04:41:36Z</dcterms:modified>
</cp:coreProperties>
</file>